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comments/comment2.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3.xml" ContentType="application/vnd.openxmlformats-officedocument.presentationml.comments+xml"/>
  <Override PartName="/ppt/notesSlides/notesSlide7.xml" ContentType="application/vnd.openxmlformats-officedocument.presentationml.notesSlide+xml"/>
  <Override PartName="/ppt/comments/comment4.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5.xml" ContentType="application/vnd.openxmlformats-officedocument.presentationml.comments+xml"/>
  <Override PartName="/ppt/notesSlides/notesSlide10.xml" ContentType="application/vnd.openxmlformats-officedocument.presentationml.notesSlide+xml"/>
  <Override PartName="/ppt/comments/comment6.xml" ContentType="application/vnd.openxmlformats-officedocument.presentationml.comment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7"/>
  </p:notesMasterIdLst>
  <p:sldIdLst>
    <p:sldId id="355" r:id="rId2"/>
    <p:sldId id="567" r:id="rId3"/>
    <p:sldId id="568" r:id="rId4"/>
    <p:sldId id="569" r:id="rId5"/>
    <p:sldId id="570" r:id="rId6"/>
    <p:sldId id="747" r:id="rId7"/>
    <p:sldId id="748" r:id="rId8"/>
    <p:sldId id="749" r:id="rId9"/>
    <p:sldId id="750" r:id="rId10"/>
    <p:sldId id="791" r:id="rId11"/>
    <p:sldId id="751" r:id="rId12"/>
    <p:sldId id="263" r:id="rId13"/>
    <p:sldId id="587" r:id="rId14"/>
    <p:sldId id="787" r:id="rId15"/>
    <p:sldId id="588" r:id="rId16"/>
    <p:sldId id="766" r:id="rId17"/>
    <p:sldId id="753" r:id="rId18"/>
    <p:sldId id="754" r:id="rId19"/>
    <p:sldId id="767" r:id="rId20"/>
    <p:sldId id="792" r:id="rId21"/>
    <p:sldId id="782" r:id="rId22"/>
    <p:sldId id="590" r:id="rId23"/>
    <p:sldId id="757" r:id="rId24"/>
    <p:sldId id="758" r:id="rId25"/>
    <p:sldId id="759" r:id="rId26"/>
    <p:sldId id="760" r:id="rId27"/>
    <p:sldId id="761" r:id="rId28"/>
    <p:sldId id="783" r:id="rId29"/>
    <p:sldId id="752" r:id="rId30"/>
    <p:sldId id="788" r:id="rId31"/>
    <p:sldId id="793" r:id="rId32"/>
    <p:sldId id="789" r:id="rId33"/>
    <p:sldId id="616" r:id="rId34"/>
    <p:sldId id="790" r:id="rId35"/>
    <p:sldId id="786"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355"/>
          </p14:sldIdLst>
        </p14:section>
        <p14:section name="Introduction" id="{DEED0A68-EF9C-4733-ADAA-766A859E58BB}">
          <p14:sldIdLst>
            <p14:sldId id="567"/>
            <p14:sldId id="568"/>
          </p14:sldIdLst>
        </p14:section>
        <p14:section name="Section 1" id="{1F767E79-2A4A-4837-8114-C2475E36F49A}">
          <p14:sldIdLst>
            <p14:sldId id="569"/>
            <p14:sldId id="570"/>
            <p14:sldId id="747"/>
            <p14:sldId id="748"/>
            <p14:sldId id="749"/>
            <p14:sldId id="750"/>
            <p14:sldId id="791"/>
            <p14:sldId id="751"/>
            <p14:sldId id="263"/>
          </p14:sldIdLst>
        </p14:section>
        <p14:section name="Section 2" id="{892BF753-DF49-4689-9CE1-D4C545F1375F}">
          <p14:sldIdLst>
            <p14:sldId id="587"/>
            <p14:sldId id="787"/>
            <p14:sldId id="588"/>
            <p14:sldId id="766"/>
            <p14:sldId id="753"/>
            <p14:sldId id="754"/>
            <p14:sldId id="767"/>
            <p14:sldId id="792"/>
            <p14:sldId id="782"/>
          </p14:sldIdLst>
        </p14:section>
        <p14:section name="Section 3" id="{5AFCBE4C-7AC2-4AB5-A2A2-EA953BE29FEB}">
          <p14:sldIdLst>
            <p14:sldId id="590"/>
            <p14:sldId id="757"/>
            <p14:sldId id="758"/>
            <p14:sldId id="759"/>
            <p14:sldId id="760"/>
            <p14:sldId id="761"/>
            <p14:sldId id="783"/>
          </p14:sldIdLst>
        </p14:section>
        <p14:section name="Section 4" id="{42AB9B2C-602D-4C4D-9B15-02487831F694}">
          <p14:sldIdLst>
            <p14:sldId id="752"/>
            <p14:sldId id="788"/>
            <p14:sldId id="793"/>
            <p14:sldId id="789"/>
          </p14:sldIdLst>
        </p14:section>
        <p14:section name="Section 5" id="{67F623D0-C5EF-430D-958D-01C4D44E7904}">
          <p14:sldIdLst>
            <p14:sldId id="616"/>
            <p14:sldId id="790"/>
            <p14:sldId id="786"/>
          </p14:sldIdLst>
        </p14:section>
        <p14:section name="Conclusions" id="{AD901706-933A-4282-831D-2F305081F9D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15" clrIdx="0">
    <p:extLst>
      <p:ext uri="{19B8F6BF-5375-455C-9EA6-DF929625EA0E}">
        <p15:presenceInfo xmlns:p15="http://schemas.microsoft.com/office/powerpoint/2012/main" userId="S::Andrei-Stefan.CANDREA@coe.int::076b47cf-5c95-4213-8990-00bd8775d9c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1A6B8"/>
    <a:srgbClr val="2F618F"/>
    <a:srgbClr val="4B6A90"/>
    <a:srgbClr val="91BE9E"/>
    <a:srgbClr val="0E3D8A"/>
    <a:srgbClr val="0E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1037" autoAdjust="0"/>
  </p:normalViewPr>
  <p:slideViewPr>
    <p:cSldViewPr snapToGrid="0">
      <p:cViewPr varScale="1">
        <p:scale>
          <a:sx n="79" d="100"/>
          <a:sy n="79" d="100"/>
        </p:scale>
        <p:origin x="84"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10-12T18:28:31.043" idx="9">
    <p:pos x="2242" y="851"/>
    <p:text>Inititally: 'do we have them?' a bit too rough to my opinion</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0-10-12T18:30:24.153" idx="10">
    <p:pos x="3840" y="-8"/>
    <p:text>Initially: do we have them?</p:text>
    <p:extLst>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0-10-12T18:49:35.821" idx="11">
    <p:pos x="4892" y="330"/>
    <p:text>Initially: Competencies?</p:text>
    <p:extLst>
      <p:ext uri="{C676402C-5697-4E1C-873F-D02D1690AC5C}">
        <p15:threadingInfo xmlns:p15="http://schemas.microsoft.com/office/powerpoint/2012/main" timeZoneBias="-18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0-10-12T18:49:51.730" idx="12">
    <p:pos x="4570" y="330"/>
    <p:text>Initially: Capacities?</p:text>
    <p:extLst>
      <p:ext uri="{C676402C-5697-4E1C-873F-D02D1690AC5C}">
        <p15:threadingInfo xmlns:p15="http://schemas.microsoft.com/office/powerpoint/2012/main" timeZoneBias="-18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0-10-12T18:52:12.988" idx="13">
    <p:pos x="4004" y="-5"/>
    <p:text>Initially: Cooperation?</p:text>
    <p:extLst>
      <p:ext uri="{C676402C-5697-4E1C-873F-D02D1690AC5C}">
        <p15:threadingInfo xmlns:p15="http://schemas.microsoft.com/office/powerpoint/2012/main" timeZoneBias="-18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0-10-13T11:16:20.039" idx="14">
    <p:pos x="2746" y="1555"/>
    <p:text>Too much text, I would make 2 slides</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16/10/2020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Session agenda. Delegates should have a copy of it in their possession.</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describes some “rules” regarding concepts of the cybercrime investigation. Rules are not formal but more a result of the practitioner's experience from cybercrime investigations.</a:t>
            </a:r>
          </a:p>
          <a:p>
            <a:endParaRPr lang="en-US" dirty="0"/>
          </a:p>
          <a:p>
            <a:r>
              <a:rPr lang="en-US" dirty="0"/>
              <a:t>However it may appear that some of the “rules” are obvious and describing already existing procedure in place, it is not simple as that. Namely, in the number of the countries although legal framework exists on general level lower level agreements which should more precisely define procedures for the cooperation and cooperation itself does not exist.</a:t>
            </a:r>
          </a:p>
          <a:p>
            <a:endParaRPr lang="en-US" dirty="0"/>
          </a:p>
          <a:p>
            <a:r>
              <a:rPr lang="en-US" dirty="0"/>
              <a:t>Often authorities are staying within the lines of their jurisdiction and they do not communicate direct or fast with others. With that kind of the behavior leads toward slow communication and exchange of evidence and facts and possible loss of the evidentiary material.</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3482601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represents basic listing of the actions which Law Enforcement will and should undertake during the cybercrime investigation. </a:t>
            </a:r>
          </a:p>
          <a:p>
            <a:endParaRPr lang="en-US" dirty="0"/>
          </a:p>
          <a:p>
            <a:r>
              <a:rPr lang="en-US" dirty="0"/>
              <a:t>Note should be taken already about certain procedural and logistical differences between Common Law and Civil Law countries.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32946989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Continuation of the previous slide.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37240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represents basic proceedings which should be undertaken by the Public Prosecution. Regardless of the system, Public Prosecution represents an authority with is involved in one way or another with all criminal case participants, from LEA to the Court.</a:t>
            </a:r>
          </a:p>
          <a:p>
            <a:endParaRPr lang="en-US" dirty="0"/>
          </a:p>
          <a:p>
            <a:r>
              <a:rPr lang="en-US" dirty="0"/>
              <a:t>Increasingly, Public Prosecutors are the ones who are leading and conducting the investigation and thus they are more appearing in the system of 24/7 Contact Points for cybercrime.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19300838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Investigative Judge is the Judge in the Civil Law systems who is actually undertaking the investigation. All previous actions by the police or the Prosecution are considered as evidentiary proceedings leading towards the Request to Conduct Investigation filed by the Prosecution to the Court. Basically, only the evidence gathered and established by the Investigative Judge are considered as an evidence.</a:t>
            </a:r>
          </a:p>
          <a:p>
            <a:endParaRPr lang="en-US" dirty="0"/>
          </a:p>
          <a:p>
            <a:r>
              <a:rPr lang="en-US" dirty="0"/>
              <a:t>In the Common Law system Investigative Judge role does not exist. Instead, all submission are filed to the duty or sitting Judge.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31838918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b="0" dirty="0"/>
              <a:t>The main difference between the two systems is that in common law countries, case law — in the form of published judicial opinions — is of primary importance, whereas in civil law systems, codified statutes predominate.</a:t>
            </a:r>
          </a:p>
          <a:p>
            <a:pPr algn="just"/>
            <a:endParaRPr lang="en-GB" b="0" dirty="0"/>
          </a:p>
          <a:p>
            <a:pPr algn="just"/>
            <a:r>
              <a:rPr lang="en-GB" dirty="0"/>
              <a:t>Broadly speaking, a common law system is based on the concept of judicial precedent. Judges take an active role in shaping the law here, since the decisions a court makes are then used as a precedent for future cases. Whilst common law systems have laws that are created by legislators, it is up to judges to rely on precedents set by previous courts to interpret those laws and apply them to individual cases.</a:t>
            </a:r>
            <a:endParaRPr lang="en-GB" b="0" dirty="0"/>
          </a:p>
          <a:p>
            <a:pPr algn="just"/>
            <a:endParaRPr lang="en-GB" b="0" dirty="0"/>
          </a:p>
          <a:p>
            <a:pPr algn="just"/>
            <a:r>
              <a:rPr lang="en-GB" dirty="0"/>
              <a:t>Civil law systems, on the other hand, place much less emphasis on precedent than they do on the codification of the law. Civil law systems rely on Civil law systems, on the other hand, place much less emphasis on precedent than they do on the codification of the law. Civil law systems rely on written statutes and other legal codes that are constantly updated, and which establish legal procedures, punishments, and what can and cannot be brought before a court.</a:t>
            </a:r>
          </a:p>
          <a:p>
            <a:pPr algn="just"/>
            <a:endParaRPr lang="en-GB" dirty="0"/>
          </a:p>
          <a:p>
            <a:pPr algn="just"/>
            <a:r>
              <a:rPr lang="en-GB" dirty="0"/>
              <a:t>In a civil law system, a judge merely establishes the facts of a case and applies remedies found in the codified law. As a result, lawmakers, scholars, and legal experts hold much more influence over how the legal system is administered than judges and other legal codes that are constantly updated and which establish legal procedures, punishments, and what can and cannot be brought before a court.</a:t>
            </a:r>
          </a:p>
          <a:p>
            <a:pPr algn="just"/>
            <a:endParaRPr lang="en-GB" dirty="0"/>
          </a:p>
          <a:p>
            <a:pPr algn="just"/>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31435177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8621594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Legal framework includes number of the law which are in line with the international treaties and standards.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3749921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important law is the one presented in this slide. It establishes competencies and organization of the specialized cybercrime authorities.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8639544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Article 3 of the Law on the Organization and Jurisdiction of the State Authorities for Combating High-Tech Crime of Serbia as an example.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409220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Session objectives. Delegates should be introduced with what is expected to be achieved by the end of the session.</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Statistics of the Special Prosecution Office for High-Tech Crime of Serbia. It does not include numbers outside of its jurisdiction, e.g. cases in front of the regular system.</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7279114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Highlights of the statistics and criminal acts.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16595304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26294564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Session objectives. Delegates should be introduced with what is expected to be achieved by the end of the session.</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1141481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represents the list of substantive questions regarding competent cybercrime authorities in any country. Expert can invite delegates to participate with him/her in providing answers.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represents more focused inquiry and self-examination of legal and practical reach of specialized authorities. Expert should lead, hopefully together with delegates, short analysis of the state of the play. </a:t>
            </a:r>
          </a:p>
          <a:p>
            <a:endParaRPr lang="en-US" dirty="0"/>
          </a:p>
          <a:p>
            <a:r>
              <a:rPr lang="en-US" dirty="0"/>
              <a:t>Normative level means law, by-law or inner regulation setting. Other questions are self-explanatory.</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80807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should go more into the details of the setup of the specialized cybercrime authorities. What kind of the regulation is regulating their work, what is their jurisdiction, how well are they staffed and equipped, are there connections between them and other authorities in the system etc.?</a:t>
            </a:r>
          </a:p>
          <a:p>
            <a:endParaRPr lang="en-US" dirty="0"/>
          </a:p>
          <a:p>
            <a:r>
              <a:rPr lang="en-US" dirty="0"/>
              <a:t>Expert can invite delegates to participate in providing answers.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83168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represent more detailed introspective into competencies/jurisdiction part of setup of specialized framework and authorities. Questions basically represent the list of the powers which need to be in place for the effective specialization of cybercrime authorities. Without it, it hardly can be said that one country has effective framework in place and there is great chance that system which is lacking some of the parts is going to function properly.</a:t>
            </a:r>
          </a:p>
          <a:p>
            <a:endParaRPr lang="en-US" dirty="0"/>
          </a:p>
          <a:p>
            <a:r>
              <a:rPr lang="en-US" dirty="0"/>
              <a:t>Again, expert should engage with delegates who should give answers to the questions as well regarding domestic situation.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15923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is describing in the form of the question's necessary parts of the capacity building of the cybercrime authorities. It includes all parts of the crime suppressing system.</a:t>
            </a:r>
          </a:p>
          <a:p>
            <a:endParaRPr lang="en-US" dirty="0"/>
          </a:p>
          <a:p>
            <a:r>
              <a:rPr lang="en-US" dirty="0"/>
              <a:t>Expert should engage with delegates who should give answers to the questions as well regarding domestic situation.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70264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25490628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is describing in the form of the question's necessary parts of the cooperation channels both horizontally and vertically. Cybercrime suppression more than other forms of the criminality craves for the prompt and fruitful cooperation. Expert should underline this fact.</a:t>
            </a:r>
          </a:p>
          <a:p>
            <a:endParaRPr lang="en-US" dirty="0"/>
          </a:p>
          <a:p>
            <a:r>
              <a:rPr lang="en-US" dirty="0"/>
              <a:t>Expert should engage with delegates who should give answers to the questions as well regarding domestic situation. </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1399626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10/16/2020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10/16/2020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matteo.lucchetti@coe.int" TargetMode="Externa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comments" Target="../comments/commen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comments" Target="../comments/commen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comments" Target="../comments/commen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comments" Target="../comments/comment3.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1.xml"/><Relationship Id="rId4" Type="http://schemas.openxmlformats.org/officeDocument/2006/relationships/comments" Target="../comments/commen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4355" y="2228592"/>
            <a:ext cx="8750206" cy="4216539"/>
          </a:xfrm>
          <a:prstGeom prst="rect">
            <a:avLst/>
          </a:prstGeom>
          <a:ln>
            <a:noFill/>
          </a:ln>
        </p:spPr>
        <p:txBody>
          <a:bodyPr wrap="square">
            <a:spAutoFit/>
          </a:bodyPr>
          <a:lstStyle/>
          <a:p>
            <a:pPr marL="0" indent="0" algn="ctr">
              <a:buFont typeface="Arial" charset="0"/>
              <a:buNone/>
              <a:defRPr/>
            </a:pPr>
            <a:r>
              <a:rPr lang="en-GB" sz="3600" b="1" dirty="0">
                <a:ea typeface="MS PGothic" panose="020B0600070205080204" pitchFamily="34" charset="-128"/>
              </a:rPr>
              <a:t>Session 3.x </a:t>
            </a:r>
          </a:p>
          <a:p>
            <a:pPr algn="ctr">
              <a:defRPr/>
            </a:pPr>
            <a:r>
              <a:rPr lang="en-US" sz="3600" b="1" dirty="0">
                <a:ea typeface="MS PGothic" panose="020B0600070205080204" pitchFamily="34" charset="-128"/>
              </a:rPr>
              <a:t>Overview of Cybercrime Investigation:</a:t>
            </a:r>
          </a:p>
          <a:p>
            <a:pPr algn="ctr">
              <a:defRPr/>
            </a:pPr>
            <a:r>
              <a:rPr lang="en-US" sz="3600" b="1" dirty="0">
                <a:ea typeface="MS PGothic" panose="020B0600070205080204" pitchFamily="34" charset="-128"/>
              </a:rPr>
              <a:t>Country and International Experience</a:t>
            </a: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algn="ctr">
              <a:spcBef>
                <a:spcPct val="0"/>
              </a:spcBef>
            </a:pPr>
            <a:r>
              <a:rPr lang="en-GB" altLang="en-US" b="1" dirty="0" err="1"/>
              <a:t>Xxxxx</a:t>
            </a:r>
            <a:r>
              <a:rPr lang="en-GB" altLang="en-US" b="1" dirty="0"/>
              <a:t> XXXXXXXX</a:t>
            </a:r>
          </a:p>
          <a:p>
            <a:pPr algn="ctr">
              <a:spcBef>
                <a:spcPct val="0"/>
              </a:spcBef>
            </a:pPr>
            <a:endParaRPr lang="en-GB" altLang="en-US" sz="800" dirty="0"/>
          </a:p>
          <a:p>
            <a:pPr algn="ctr">
              <a:spcBef>
                <a:spcPct val="0"/>
              </a:spcBef>
            </a:pPr>
            <a:r>
              <a:rPr lang="en-GB" altLang="en-US" sz="1400" i="1" dirty="0"/>
              <a:t>Council of Europe</a:t>
            </a:r>
          </a:p>
          <a:p>
            <a:pPr algn="ctr">
              <a:spcBef>
                <a:spcPct val="0"/>
              </a:spcBef>
            </a:pPr>
            <a:endParaRPr lang="en-GB" altLang="en-US" sz="1400" b="1" dirty="0">
              <a:solidFill>
                <a:srgbClr val="2F618F"/>
              </a:solidFill>
              <a:hlinkClick r:id="rId2"/>
            </a:endParaRPr>
          </a:p>
          <a:p>
            <a:pPr algn="ctr">
              <a:spcBef>
                <a:spcPct val="0"/>
              </a:spcBef>
            </a:pPr>
            <a:r>
              <a:rPr lang="en-GB" altLang="en-US" sz="1200" b="1" dirty="0">
                <a:solidFill>
                  <a:srgbClr val="2F618F"/>
                </a:solidFill>
              </a:rPr>
              <a:t>email</a:t>
            </a:r>
          </a:p>
          <a:p>
            <a:pPr algn="ctr">
              <a:spcBef>
                <a:spcPct val="0"/>
              </a:spcBef>
            </a:pPr>
            <a:endParaRPr lang="en-GB" altLang="en-US" sz="1400" b="1" dirty="0"/>
          </a:p>
          <a:p>
            <a:pPr algn="ctr">
              <a:spcBef>
                <a:spcPct val="0"/>
              </a:spcBef>
            </a:pPr>
            <a:endParaRPr lang="en-GB" altLang="en-US" sz="1400" b="1" dirty="0"/>
          </a:p>
          <a:p>
            <a:pPr algn="ctr">
              <a:spcBef>
                <a:spcPct val="0"/>
              </a:spcBef>
            </a:pPr>
            <a:endParaRPr lang="en-GB" altLang="en-US" sz="1400" b="1" dirty="0"/>
          </a:p>
          <a:p>
            <a:pPr algn="ctr">
              <a:spcBef>
                <a:spcPct val="0"/>
              </a:spcBef>
            </a:pPr>
            <a:r>
              <a:rPr lang="en-GB" altLang="en-US" sz="1600" b="1" dirty="0"/>
              <a:t>DD Month YYYY</a:t>
            </a:r>
          </a:p>
        </p:txBody>
      </p:sp>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a16="http://schemas.microsoft.com/office/drawing/2014/main" id="{29075054-C764-4888-9887-6C6C44EF71CA}"/>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600" b="1" dirty="0">
                <a:latin typeface="+mn-lt"/>
              </a:rPr>
              <a:t>Introductory Judicial Training Course on Cybercrime and Electronic Evidence</a:t>
            </a:r>
            <a:endParaRPr lang="en-GB" altLang="en-US" sz="1600" i="1" dirty="0">
              <a:latin typeface="+mn-lt"/>
            </a:endParaRPr>
          </a:p>
        </p:txBody>
      </p:sp>
      <p:sp>
        <p:nvSpPr>
          <p:cNvPr id="17" name="Slide Number Placeholder 1">
            <a:extLst>
              <a:ext uri="{FF2B5EF4-FFF2-40B4-BE49-F238E27FC236}">
                <a16:creationId xmlns:a16="http://schemas.microsoft.com/office/drawing/2014/main" id="{6D84966C-22BC-4590-97F4-6937886B25E6}"/>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1</a:t>
            </a:fld>
            <a:endParaRPr lang="en-GB" dirty="0"/>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10</a:t>
            </a:fld>
            <a:endParaRPr lang="en-GB" dirty="0"/>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CF4A5A40-4F3B-49B6-9081-1646BBF20341}"/>
              </a:ext>
            </a:extLst>
          </p:cNvPr>
          <p:cNvSpPr txBox="1"/>
          <p:nvPr/>
        </p:nvSpPr>
        <p:spPr>
          <a:xfrm>
            <a:off x="588962" y="1281981"/>
            <a:ext cx="8030033" cy="830997"/>
          </a:xfrm>
          <a:prstGeom prst="rect">
            <a:avLst/>
          </a:prstGeom>
          <a:solidFill>
            <a:srgbClr val="BDD8F3"/>
          </a:solidFill>
        </p:spPr>
        <p:txBody>
          <a:bodyPr wrap="square" rtlCol="0">
            <a:spAutoFit/>
          </a:bodyPr>
          <a:lstStyle/>
          <a:p>
            <a:pPr algn="ctr"/>
            <a:r>
              <a:rPr lang="en-US" sz="2400" dirty="0">
                <a:solidFill>
                  <a:schemeClr val="tx1">
                    <a:lumMod val="65000"/>
                    <a:lumOff val="35000"/>
                  </a:schemeClr>
                </a:solidFill>
                <a:latin typeface="+mj-lt"/>
              </a:rPr>
              <a:t>In your country, do you have specialized cybercrime authorities at all levels?</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3013501"/>
            <a:ext cx="8030032" cy="830997"/>
          </a:xfrm>
          <a:prstGeom prst="rect">
            <a:avLst/>
          </a:prstGeom>
          <a:solidFill>
            <a:srgbClr val="F08A34"/>
          </a:solidFill>
        </p:spPr>
        <p:txBody>
          <a:bodyPr wrap="square" rtlCol="0">
            <a:spAutoFit/>
          </a:bodyPr>
          <a:lstStyle/>
          <a:p>
            <a:pPr marL="1828800" lvl="3" indent="-457200">
              <a:buAutoNum type="alphaUcPeriod"/>
            </a:pPr>
            <a:r>
              <a:rPr lang="en-GB" sz="2400" dirty="0">
                <a:solidFill>
                  <a:schemeClr val="bg1"/>
                </a:solidFill>
                <a:latin typeface="+mj-lt"/>
              </a:rPr>
              <a:t>YES</a:t>
            </a:r>
          </a:p>
          <a:p>
            <a:pPr marL="1828800" lvl="3" indent="-457200">
              <a:buAutoNum type="alphaUcPeriod"/>
            </a:pPr>
            <a:r>
              <a:rPr lang="en-GB" sz="2400" dirty="0">
                <a:solidFill>
                  <a:schemeClr val="bg1"/>
                </a:solidFill>
                <a:latin typeface="+mj-lt"/>
              </a:rPr>
              <a:t>NO</a:t>
            </a:r>
          </a:p>
        </p:txBody>
      </p:sp>
    </p:spTree>
    <p:extLst>
      <p:ext uri="{BB962C8B-B14F-4D97-AF65-F5344CB8AC3E}">
        <p14:creationId xmlns:p14="http://schemas.microsoft.com/office/powerpoint/2010/main" val="3698227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44658" y="1166842"/>
            <a:ext cx="4572000" cy="4493538"/>
          </a:xfrm>
          <a:prstGeom prst="rect">
            <a:avLst/>
          </a:prstGeom>
        </p:spPr>
        <p:txBody>
          <a:bodyPr>
            <a:spAutoFit/>
          </a:bodyPr>
          <a:lstStyle/>
          <a:p>
            <a:pPr marL="342900" indent="-342900">
              <a:buFont typeface="Arial" panose="020B0604020202020204" pitchFamily="34" charset="0"/>
              <a:buChar char="•"/>
            </a:pPr>
            <a:r>
              <a:rPr lang="en-GB" sz="2200" b="1" dirty="0"/>
              <a:t>Legal framework and hierarchy allows them: </a:t>
            </a:r>
          </a:p>
          <a:p>
            <a:pPr marL="342900" indent="-342900">
              <a:buFont typeface="Wingdings" pitchFamily="2" charset="2"/>
              <a:buChar char="Ø"/>
            </a:pPr>
            <a:endParaRPr lang="en-GB" sz="2200" b="1" dirty="0"/>
          </a:p>
          <a:p>
            <a:pPr marL="342900" indent="-342900" algn="just">
              <a:buFont typeface="Calibri" panose="020F0502020204030204" pitchFamily="34" charset="0"/>
              <a:buChar char="‐"/>
            </a:pPr>
            <a:r>
              <a:rPr lang="en-GB" sz="2200" dirty="0"/>
              <a:t>to effectively communicate and cooperate internally?</a:t>
            </a:r>
          </a:p>
          <a:p>
            <a:pPr marL="342900" indent="-342900" algn="just">
              <a:buFont typeface="Calibri" panose="020F0502020204030204" pitchFamily="34" charset="0"/>
              <a:buChar char="‐"/>
            </a:pPr>
            <a:r>
              <a:rPr lang="en-GB" sz="2200" dirty="0"/>
              <a:t>to effectively communicate and cooperate externally?</a:t>
            </a:r>
          </a:p>
          <a:p>
            <a:pPr marL="342900" indent="-342900" algn="just">
              <a:buFont typeface="Calibri" panose="020F0502020204030204" pitchFamily="34" charset="0"/>
              <a:buChar char="‐"/>
            </a:pPr>
            <a:r>
              <a:rPr lang="en-GB" sz="2200" dirty="0"/>
              <a:t>to communicate and cooperate with international fora?</a:t>
            </a:r>
          </a:p>
          <a:p>
            <a:pPr marL="342900" indent="-342900" algn="just">
              <a:buFont typeface="Calibri" panose="020F0502020204030204" pitchFamily="34" charset="0"/>
              <a:buChar char="‐"/>
            </a:pPr>
            <a:r>
              <a:rPr lang="en-GB" sz="2200" dirty="0"/>
              <a:t>to have enough of the resources to participate effectively in the joint international cybercrime operations and cases?</a:t>
            </a:r>
          </a:p>
        </p:txBody>
      </p:sp>
      <p:pic>
        <p:nvPicPr>
          <p:cNvPr id="7" name="Picture 6">
            <a:extLst>
              <a:ext uri="{FF2B5EF4-FFF2-40B4-BE49-F238E27FC236}">
                <a16:creationId xmlns:a16="http://schemas.microsoft.com/office/drawing/2014/main" id="{28F10898-D63B-6842-B8C1-D88044CAD714}"/>
              </a:ext>
            </a:extLst>
          </p:cNvPr>
          <p:cNvPicPr>
            <a:picLocks noChangeAspect="1"/>
          </p:cNvPicPr>
          <p:nvPr/>
        </p:nvPicPr>
        <p:blipFill>
          <a:blip r:embed="rId3"/>
          <a:stretch>
            <a:fillRect/>
          </a:stretch>
        </p:blipFill>
        <p:spPr>
          <a:xfrm>
            <a:off x="5168588" y="2782027"/>
            <a:ext cx="3729699" cy="1707573"/>
          </a:xfrm>
          <a:prstGeom prst="rect">
            <a:avLst/>
          </a:prstGeom>
        </p:spPr>
      </p:pic>
      <p:sp>
        <p:nvSpPr>
          <p:cNvPr id="12" name="Rectangle 11">
            <a:extLst>
              <a:ext uri="{FF2B5EF4-FFF2-40B4-BE49-F238E27FC236}">
                <a16:creationId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Cooperation</a:t>
            </a:r>
          </a:p>
        </p:txBody>
      </p:sp>
      <p:sp>
        <p:nvSpPr>
          <p:cNvPr id="16" name="Slide Number Placeholder 1">
            <a:extLst>
              <a:ext uri="{FF2B5EF4-FFF2-40B4-BE49-F238E27FC236}">
                <a16:creationId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11</a:t>
            </a:fld>
            <a:endParaRPr lang="en-GB" dirty="0"/>
          </a:p>
        </p:txBody>
      </p:sp>
    </p:spTree>
    <p:extLst>
      <p:ext uri="{BB962C8B-B14F-4D97-AF65-F5344CB8AC3E}">
        <p14:creationId xmlns:p14="http://schemas.microsoft.com/office/powerpoint/2010/main" val="22130946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12</a:t>
            </a:fld>
            <a:endParaRPr lang="en-GB" dirty="0"/>
          </a:p>
        </p:txBody>
      </p:sp>
    </p:spTree>
    <p:extLst>
      <p:ext uri="{BB962C8B-B14F-4D97-AF65-F5344CB8AC3E}">
        <p14:creationId xmlns:p14="http://schemas.microsoft.com/office/powerpoint/2010/main" val="1334815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89" y="4116222"/>
            <a:ext cx="8525021" cy="496161"/>
          </a:xfrm>
          <a:prstGeom prst="rect">
            <a:avLst/>
          </a:prstGeom>
        </p:spPr>
        <p:txBody>
          <a:bodyPr wrap="square">
            <a:spAutoFit/>
          </a:bodyPr>
          <a:lstStyle/>
          <a:p>
            <a:pPr>
              <a:lnSpc>
                <a:spcPct val="80000"/>
              </a:lnSpc>
            </a:pPr>
            <a:r>
              <a:rPr lang="en-US" sz="3200" b="1" dirty="0"/>
              <a:t>Basic Concepts of Cybercrime Investigation</a:t>
            </a:r>
          </a:p>
        </p:txBody>
      </p:sp>
      <p:sp>
        <p:nvSpPr>
          <p:cNvPr id="11" name="Text Placeholder 2">
            <a:extLst>
              <a:ext uri="{FF2B5EF4-FFF2-40B4-BE49-F238E27FC236}">
                <a16:creationId xmlns:a16="http://schemas.microsoft.com/office/drawing/2014/main" id="{0C9F440E-2696-4F5C-AE32-3ADBCBC53F9D}"/>
              </a:ext>
            </a:extLst>
          </p:cNvPr>
          <p:cNvSpPr txBox="1">
            <a:spLocks/>
          </p:cNvSpPr>
          <p:nvPr/>
        </p:nvSpPr>
        <p:spPr>
          <a:xfrm>
            <a:off x="309489" y="376629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Overview of Cybercrime Investigation</a:t>
            </a:r>
          </a:p>
        </p:txBody>
      </p:sp>
      <p:sp>
        <p:nvSpPr>
          <p:cNvPr id="16" name="Slide Number Placeholder 1">
            <a:extLst>
              <a:ext uri="{FF2B5EF4-FFF2-40B4-BE49-F238E27FC236}">
                <a16:creationId xmlns:a16="http://schemas.microsoft.com/office/drawing/2014/main" id="{22AB7F6E-25AD-4FA2-A70B-6EF98C3FB0F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13</a:t>
            </a:fld>
            <a:endParaRPr lang="en-GB" dirty="0"/>
          </a:p>
        </p:txBody>
      </p:sp>
      <p:sp>
        <p:nvSpPr>
          <p:cNvPr id="19" name="Rectangle 18">
            <a:extLst>
              <a:ext uri="{FF2B5EF4-FFF2-40B4-BE49-F238E27FC236}">
                <a16:creationId xmlns:a16="http://schemas.microsoft.com/office/drawing/2014/main" id="{A7C2BF37-A48F-4EB2-97FF-059F74D9A439}"/>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a:latin typeface="Verdana" panose="020B0604030504040204" pitchFamily="34" charset="0"/>
                <a:ea typeface="Verdana" panose="020B0604030504040204" pitchFamily="34" charset="0"/>
                <a:cs typeface="ＭＳ Ｐゴシック" charset="0"/>
              </a:rPr>
              <a:t>Part Two</a:t>
            </a:r>
          </a:p>
        </p:txBody>
      </p:sp>
    </p:spTree>
    <p:extLst>
      <p:ext uri="{BB962C8B-B14F-4D97-AF65-F5344CB8AC3E}">
        <p14:creationId xmlns:p14="http://schemas.microsoft.com/office/powerpoint/2010/main" val="39030927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0" y="1170352"/>
            <a:ext cx="4572000" cy="5078313"/>
          </a:xfrm>
          <a:prstGeom prst="rect">
            <a:avLst/>
          </a:prstGeom>
        </p:spPr>
        <p:txBody>
          <a:bodyPr>
            <a:spAutoFit/>
          </a:bodyPr>
          <a:lstStyle/>
          <a:p>
            <a:pPr>
              <a:defRPr/>
            </a:pPr>
            <a:r>
              <a:rPr lang="en-US" sz="2000" b="1" dirty="0"/>
              <a:t>Rule number 1:  </a:t>
            </a:r>
          </a:p>
          <a:p>
            <a:pPr marL="342900" indent="-342900" algn="just">
              <a:buFont typeface="Arial" panose="020B0604020202020204" pitchFamily="34" charset="0"/>
              <a:buChar char="•"/>
              <a:defRPr/>
            </a:pPr>
            <a:r>
              <a:rPr lang="en-US" sz="2000" b="1" dirty="0">
                <a:solidFill>
                  <a:srgbClr val="C00000"/>
                </a:solidFill>
              </a:rPr>
              <a:t>SWIFT REACTION</a:t>
            </a:r>
          </a:p>
          <a:p>
            <a:pPr lvl="1" algn="just">
              <a:defRPr/>
            </a:pPr>
            <a:r>
              <a:rPr lang="en-US" dirty="0"/>
              <a:t>competent authorities are ready to react at moments notice</a:t>
            </a:r>
          </a:p>
          <a:p>
            <a:pPr marL="342900" indent="-342900" algn="just">
              <a:buFont typeface="Arial" panose="020B0604020202020204" pitchFamily="34" charset="0"/>
              <a:buChar char="•"/>
              <a:defRPr/>
            </a:pPr>
            <a:endParaRPr lang="en-US" sz="2000" b="1" dirty="0"/>
          </a:p>
          <a:p>
            <a:pPr algn="just">
              <a:defRPr/>
            </a:pPr>
            <a:r>
              <a:rPr lang="en-US" sz="2000" b="1" dirty="0"/>
              <a:t>Rule number 2:</a:t>
            </a:r>
          </a:p>
          <a:p>
            <a:pPr marL="342900" indent="-342900" algn="just">
              <a:buFont typeface="Arial" panose="020B0604020202020204" pitchFamily="34" charset="0"/>
              <a:buChar char="•"/>
              <a:defRPr/>
            </a:pPr>
            <a:r>
              <a:rPr lang="en-US" sz="2000" b="1" dirty="0">
                <a:solidFill>
                  <a:srgbClr val="C00000"/>
                </a:solidFill>
              </a:rPr>
              <a:t>PERMANENT COMMUNICATION</a:t>
            </a:r>
          </a:p>
          <a:p>
            <a:pPr lvl="1" algn="just">
              <a:defRPr/>
            </a:pPr>
            <a:r>
              <a:rPr lang="en-US" dirty="0"/>
              <a:t>law enforcement, prosecution, court, other agencies or participants, are constantly communicating and coordinating</a:t>
            </a:r>
          </a:p>
          <a:p>
            <a:pPr marL="342900" indent="-342900" algn="just">
              <a:buFont typeface="Arial" panose="020B0604020202020204" pitchFamily="34" charset="0"/>
              <a:buChar char="•"/>
              <a:defRPr/>
            </a:pPr>
            <a:endParaRPr lang="en-US" sz="2000" b="1" dirty="0"/>
          </a:p>
          <a:p>
            <a:pPr algn="just">
              <a:defRPr/>
            </a:pPr>
            <a:r>
              <a:rPr lang="en-US" sz="2000" b="1" dirty="0"/>
              <a:t>Rule number 3:</a:t>
            </a:r>
          </a:p>
          <a:p>
            <a:pPr marL="342900" indent="-342900" algn="just">
              <a:buFont typeface="Arial" panose="020B0604020202020204" pitchFamily="34" charset="0"/>
              <a:buChar char="•"/>
              <a:defRPr/>
            </a:pPr>
            <a:r>
              <a:rPr lang="en-US" sz="2000" b="1" dirty="0">
                <a:solidFill>
                  <a:srgbClr val="C00000"/>
                </a:solidFill>
              </a:rPr>
              <a:t>EVIDENCE IS THOROUGHLY SECURED AND COLLECTED</a:t>
            </a:r>
          </a:p>
          <a:p>
            <a:pPr lvl="1" algn="just">
              <a:defRPr/>
            </a:pPr>
            <a:r>
              <a:rPr lang="en-US" dirty="0"/>
              <a:t>all electronic and other evidence is detected and appropriately collected</a:t>
            </a:r>
          </a:p>
        </p:txBody>
      </p:sp>
      <p:sp>
        <p:nvSpPr>
          <p:cNvPr id="5" name="Rectangle 4">
            <a:extLst>
              <a:ext uri="{FF2B5EF4-FFF2-40B4-BE49-F238E27FC236}">
                <a16:creationId xmlns:a16="http://schemas.microsoft.com/office/drawing/2014/main" id="{CBF6D94C-E963-2548-B312-315B2A8ACCD5}"/>
              </a:ext>
            </a:extLst>
          </p:cNvPr>
          <p:cNvSpPr/>
          <p:nvPr/>
        </p:nvSpPr>
        <p:spPr>
          <a:xfrm>
            <a:off x="4572000" y="1259975"/>
            <a:ext cx="4572000" cy="5016758"/>
          </a:xfrm>
          <a:prstGeom prst="rect">
            <a:avLst/>
          </a:prstGeom>
        </p:spPr>
        <p:txBody>
          <a:bodyPr>
            <a:spAutoFit/>
          </a:bodyPr>
          <a:lstStyle/>
          <a:p>
            <a:pPr>
              <a:defRPr/>
            </a:pPr>
            <a:r>
              <a:rPr lang="en-US" sz="2000" b="1" dirty="0"/>
              <a:t>Rule number 4:</a:t>
            </a:r>
          </a:p>
          <a:p>
            <a:pPr marL="342900" indent="-342900" algn="just">
              <a:buFont typeface="Arial" pitchFamily="34" charset="0"/>
              <a:buChar char="•"/>
              <a:defRPr/>
            </a:pPr>
            <a:r>
              <a:rPr lang="en-US" sz="2000" b="1" dirty="0">
                <a:solidFill>
                  <a:srgbClr val="C00000"/>
                </a:solidFill>
              </a:rPr>
              <a:t>SPECIALIZED DIGITAL FORENSIC INSTITUTIONS OR EXPERTS ARE AT DISPOSAL</a:t>
            </a:r>
          </a:p>
          <a:p>
            <a:pPr lvl="1" algn="just">
              <a:defRPr/>
            </a:pPr>
            <a:r>
              <a:rPr lang="en-US" dirty="0"/>
              <a:t>collected evidence can be quickly analyzed</a:t>
            </a:r>
          </a:p>
          <a:p>
            <a:pPr marL="342900" indent="-342900" algn="just">
              <a:buFont typeface="Arial" pitchFamily="34" charset="0"/>
              <a:buChar char="•"/>
              <a:defRPr/>
            </a:pPr>
            <a:endParaRPr lang="en-US" sz="2000" b="1" dirty="0"/>
          </a:p>
          <a:p>
            <a:pPr algn="just">
              <a:defRPr/>
            </a:pPr>
            <a:r>
              <a:rPr lang="en-US" sz="2000" b="1" dirty="0"/>
              <a:t>Rule number 5:</a:t>
            </a:r>
          </a:p>
          <a:p>
            <a:pPr marL="342900" indent="-342900" algn="just">
              <a:buFont typeface="Arial" pitchFamily="34" charset="0"/>
              <a:buChar char="•"/>
              <a:defRPr/>
            </a:pPr>
            <a:r>
              <a:rPr lang="en-US" sz="2000" b="1" dirty="0">
                <a:solidFill>
                  <a:srgbClr val="C00000"/>
                </a:solidFill>
              </a:rPr>
              <a:t>WITNESSES ARE PROMPTLY INTERVIEWED</a:t>
            </a:r>
          </a:p>
          <a:p>
            <a:pPr lvl="1" algn="just">
              <a:defRPr/>
            </a:pPr>
            <a:r>
              <a:rPr lang="en-US" dirty="0"/>
              <a:t>As soon as possible witnesses are interviewed/questioned/interrogated by the competent authority</a:t>
            </a:r>
          </a:p>
          <a:p>
            <a:pPr marL="342900" indent="-342900" algn="just">
              <a:buFont typeface="Arial" pitchFamily="34" charset="0"/>
              <a:buChar char="•"/>
              <a:defRPr/>
            </a:pPr>
            <a:endParaRPr lang="en-US" sz="2000" b="1" dirty="0"/>
          </a:p>
          <a:p>
            <a:pPr algn="just">
              <a:defRPr/>
            </a:pPr>
            <a:r>
              <a:rPr lang="en-US" sz="2000" b="1" dirty="0"/>
              <a:t>Rule number 6:</a:t>
            </a:r>
          </a:p>
          <a:p>
            <a:pPr marL="342900" indent="-342900" algn="just">
              <a:buFont typeface="Arial" panose="020B0604020202020204" pitchFamily="34" charset="0"/>
              <a:buChar char="•"/>
              <a:defRPr/>
            </a:pPr>
            <a:r>
              <a:rPr lang="en-US" sz="2000" b="1" dirty="0">
                <a:solidFill>
                  <a:srgbClr val="C00000"/>
                </a:solidFill>
              </a:rPr>
              <a:t>ALL ACTIONS ARE URGENT</a:t>
            </a:r>
          </a:p>
        </p:txBody>
      </p:sp>
      <p:sp>
        <p:nvSpPr>
          <p:cNvPr id="12" name="Rectangle 11">
            <a:extLst>
              <a:ext uri="{FF2B5EF4-FFF2-40B4-BE49-F238E27FC236}">
                <a16:creationId xmlns:a16="http://schemas.microsoft.com/office/drawing/2014/main" id="{F9AC3AA1-C70D-44F9-A442-BF2317E18ABC}"/>
              </a:ext>
            </a:extLst>
          </p:cNvPr>
          <p:cNvSpPr/>
          <p:nvPr/>
        </p:nvSpPr>
        <p:spPr>
          <a:xfrm>
            <a:off x="2197009" y="105903"/>
            <a:ext cx="69494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cs typeface="ＭＳ Ｐゴシック" charset="0"/>
              </a:rPr>
              <a:t>Basic Concepts of </a:t>
            </a:r>
          </a:p>
          <a:p>
            <a:pPr algn="r">
              <a:lnSpc>
                <a:spcPct val="80000"/>
              </a:lnSpc>
            </a:pPr>
            <a:r>
              <a:rPr lang="en-GB" sz="3200" dirty="0">
                <a:latin typeface="Verdana" panose="020B0604030504040204" pitchFamily="34" charset="0"/>
                <a:ea typeface="Verdana" panose="020B0604030504040204" pitchFamily="34" charset="0"/>
                <a:cs typeface="ＭＳ Ｐゴシック" charset="0"/>
              </a:rPr>
              <a:t>Cybercrime Investigation</a:t>
            </a:r>
            <a:endParaRPr lang="en-GB" sz="3200" dirty="0">
              <a:latin typeface="Verdana" panose="020B0604030504040204" pitchFamily="34" charset="0"/>
              <a:ea typeface="Verdana" panose="020B0604030504040204" pitchFamily="34" charset="0"/>
            </a:endParaRPr>
          </a:p>
        </p:txBody>
      </p:sp>
      <p:sp>
        <p:nvSpPr>
          <p:cNvPr id="19" name="Slide Number Placeholder 1">
            <a:extLst>
              <a:ext uri="{FF2B5EF4-FFF2-40B4-BE49-F238E27FC236}">
                <a16:creationId xmlns:a16="http://schemas.microsoft.com/office/drawing/2014/main" id="{15279D68-C23D-4A79-911D-5DB2F3003CEE}"/>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14</a:t>
            </a:fld>
            <a:endParaRPr lang="en-GB" dirty="0"/>
          </a:p>
        </p:txBody>
      </p:sp>
    </p:spTree>
    <p:extLst>
      <p:ext uri="{BB962C8B-B14F-4D97-AF65-F5344CB8AC3E}">
        <p14:creationId xmlns:p14="http://schemas.microsoft.com/office/powerpoint/2010/main" val="1290972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78131" y="1133393"/>
            <a:ext cx="4572000" cy="5139869"/>
          </a:xfrm>
          <a:prstGeom prst="rect">
            <a:avLst/>
          </a:prstGeom>
        </p:spPr>
        <p:txBody>
          <a:bodyPr>
            <a:spAutoFit/>
          </a:bodyPr>
          <a:lstStyle/>
          <a:p>
            <a:pPr marL="342900" indent="-342900">
              <a:buFont typeface="Arial" panose="020B0604020202020204" pitchFamily="34" charset="0"/>
              <a:buChar char="•"/>
              <a:defRPr/>
            </a:pPr>
            <a:r>
              <a:rPr lang="en-US" sz="2000" b="1" dirty="0">
                <a:solidFill>
                  <a:srgbClr val="C00000"/>
                </a:solidFill>
              </a:rPr>
              <a:t>LAW ENFORCEMENT:</a:t>
            </a:r>
          </a:p>
          <a:p>
            <a:pPr>
              <a:defRPr/>
            </a:pPr>
            <a:endParaRPr lang="en-US" sz="2000" b="1" dirty="0">
              <a:solidFill>
                <a:srgbClr val="FF0000"/>
              </a:solidFill>
            </a:endParaRPr>
          </a:p>
          <a:p>
            <a:pPr lvl="1" algn="just">
              <a:defRPr/>
            </a:pPr>
            <a:r>
              <a:rPr lang="en-US" b="1" dirty="0"/>
              <a:t>make plans </a:t>
            </a:r>
            <a:r>
              <a:rPr lang="en-US" dirty="0"/>
              <a:t>about field deployment including all necessary technical and digital forensic surveys and preparations;</a:t>
            </a:r>
          </a:p>
          <a:p>
            <a:pPr marL="800100" lvl="1" indent="-342900" algn="just">
              <a:buFont typeface="Arial" panose="020B0604020202020204" pitchFamily="34" charset="0"/>
              <a:buChar char="•"/>
              <a:defRPr/>
            </a:pPr>
            <a:endParaRPr lang="en-US" dirty="0"/>
          </a:p>
          <a:p>
            <a:pPr lvl="1" algn="just">
              <a:defRPr/>
            </a:pPr>
            <a:r>
              <a:rPr lang="en-US" b="1" dirty="0"/>
              <a:t>notifies competent authority </a:t>
            </a:r>
            <a:r>
              <a:rPr lang="en-US" dirty="0"/>
              <a:t>(commanding officer, prosecutor, investigative judge) about actions to be taken and legal grounds for it;</a:t>
            </a:r>
          </a:p>
          <a:p>
            <a:pPr marL="800100" lvl="1" indent="-342900" algn="just">
              <a:buFont typeface="Arial" panose="020B0604020202020204" pitchFamily="34" charset="0"/>
              <a:buChar char="•"/>
              <a:defRPr/>
            </a:pPr>
            <a:endParaRPr lang="en-US" dirty="0"/>
          </a:p>
          <a:p>
            <a:pPr lvl="1" algn="just">
              <a:defRPr/>
            </a:pPr>
            <a:r>
              <a:rPr lang="en-US" b="1" dirty="0"/>
              <a:t>depending on the legal system files equivalent of the initiative/proposal/request to the Prosecution or Court for issuing of the necessary procedural tools </a:t>
            </a:r>
            <a:r>
              <a:rPr lang="en-US" dirty="0"/>
              <a:t>for conducting unobstructed proceedings or investigation.</a:t>
            </a:r>
          </a:p>
        </p:txBody>
      </p:sp>
      <p:pic>
        <p:nvPicPr>
          <p:cNvPr id="6" name="Picture 5">
            <a:extLst>
              <a:ext uri="{FF2B5EF4-FFF2-40B4-BE49-F238E27FC236}">
                <a16:creationId xmlns:a16="http://schemas.microsoft.com/office/drawing/2014/main" id="{EB152C8B-C576-ED43-BFC7-733BBFEAE53C}"/>
              </a:ext>
            </a:extLst>
          </p:cNvPr>
          <p:cNvPicPr>
            <a:picLocks noChangeAspect="1"/>
          </p:cNvPicPr>
          <p:nvPr/>
        </p:nvPicPr>
        <p:blipFill>
          <a:blip r:embed="rId3"/>
          <a:stretch>
            <a:fillRect/>
          </a:stretch>
        </p:blipFill>
        <p:spPr>
          <a:xfrm>
            <a:off x="5248704" y="2504076"/>
            <a:ext cx="3528744" cy="2343910"/>
          </a:xfrm>
          <a:prstGeom prst="rect">
            <a:avLst/>
          </a:prstGeom>
        </p:spPr>
      </p:pic>
      <p:sp>
        <p:nvSpPr>
          <p:cNvPr id="12" name="Rectangle 11">
            <a:extLst>
              <a:ext uri="{FF2B5EF4-FFF2-40B4-BE49-F238E27FC236}">
                <a16:creationId xmlns:a16="http://schemas.microsoft.com/office/drawing/2014/main" id="{6C947D0C-1F7B-4FB9-97BA-D771DF20F58E}"/>
              </a:ext>
            </a:extLst>
          </p:cNvPr>
          <p:cNvSpPr/>
          <p:nvPr/>
        </p:nvSpPr>
        <p:spPr>
          <a:xfrm>
            <a:off x="2197009" y="105903"/>
            <a:ext cx="69494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cs typeface="ＭＳ Ｐゴシック" charset="0"/>
              </a:rPr>
              <a:t>Basic Concepts of </a:t>
            </a:r>
          </a:p>
          <a:p>
            <a:pPr algn="r">
              <a:lnSpc>
                <a:spcPct val="80000"/>
              </a:lnSpc>
            </a:pPr>
            <a:r>
              <a:rPr lang="en-GB" sz="3200" dirty="0">
                <a:latin typeface="Verdana" panose="020B0604030504040204" pitchFamily="34" charset="0"/>
                <a:ea typeface="Verdana" panose="020B0604030504040204" pitchFamily="34" charset="0"/>
                <a:cs typeface="ＭＳ Ｐゴシック" charset="0"/>
              </a:rPr>
              <a:t>Cybercrime Investigation</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2C0D14AF-428C-4F23-9B54-8CFF3C59CDD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15</a:t>
            </a:fld>
            <a:endParaRPr lang="en-GB" dirty="0"/>
          </a:p>
        </p:txBody>
      </p:sp>
    </p:spTree>
    <p:extLst>
      <p:ext uri="{BB962C8B-B14F-4D97-AF65-F5344CB8AC3E}">
        <p14:creationId xmlns:p14="http://schemas.microsoft.com/office/powerpoint/2010/main" val="709657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93518" y="1133393"/>
            <a:ext cx="4572000" cy="5386090"/>
          </a:xfrm>
          <a:prstGeom prst="rect">
            <a:avLst/>
          </a:prstGeom>
        </p:spPr>
        <p:txBody>
          <a:bodyPr>
            <a:spAutoFit/>
          </a:bodyPr>
          <a:lstStyle/>
          <a:p>
            <a:pPr marL="342900" indent="-342900">
              <a:buFont typeface="Arial" panose="020B0604020202020204" pitchFamily="34" charset="0"/>
              <a:buChar char="•"/>
              <a:defRPr/>
            </a:pPr>
            <a:r>
              <a:rPr lang="en-US" sz="2000" b="1" dirty="0">
                <a:solidFill>
                  <a:srgbClr val="C00000"/>
                </a:solidFill>
              </a:rPr>
              <a:t>LAW ENFORCEMENT:</a:t>
            </a:r>
          </a:p>
          <a:p>
            <a:pPr lvl="1" algn="just">
              <a:defRPr/>
            </a:pPr>
            <a:r>
              <a:rPr lang="en-US" b="1" dirty="0"/>
              <a:t>orders/warrants depending on the case should encircle all necessary evidentiary actions </a:t>
            </a:r>
            <a:r>
              <a:rPr lang="en-US" dirty="0"/>
              <a:t>(e.g. data preservation, data production, search and seizure, arrest, interrogation, hearing, forensic engagement etc.);</a:t>
            </a:r>
          </a:p>
          <a:p>
            <a:pPr lvl="1" algn="just">
              <a:defRPr/>
            </a:pPr>
            <a:endParaRPr lang="en-US" b="1" dirty="0"/>
          </a:p>
          <a:p>
            <a:pPr lvl="1" algn="just">
              <a:defRPr/>
            </a:pPr>
            <a:r>
              <a:rPr lang="en-US" b="1" dirty="0"/>
              <a:t>upon receival of the necessary orders/warrants deploys swiftly </a:t>
            </a:r>
            <a:r>
              <a:rPr lang="en-US" dirty="0"/>
              <a:t>in accordance with the law and deployment procedures;</a:t>
            </a:r>
          </a:p>
          <a:p>
            <a:pPr lvl="1" algn="just">
              <a:defRPr/>
            </a:pPr>
            <a:endParaRPr lang="en-US" dirty="0"/>
          </a:p>
          <a:p>
            <a:pPr lvl="1" algn="just">
              <a:defRPr/>
            </a:pPr>
            <a:r>
              <a:rPr lang="en-US" b="1" dirty="0"/>
              <a:t>in accordance with the orders/warrants secures persons, items and electronic evidence;</a:t>
            </a:r>
          </a:p>
          <a:p>
            <a:pPr lvl="1" algn="just">
              <a:defRPr/>
            </a:pPr>
            <a:endParaRPr lang="en-US" b="1" dirty="0"/>
          </a:p>
          <a:p>
            <a:pPr lvl="1" algn="just">
              <a:defRPr/>
            </a:pPr>
            <a:r>
              <a:rPr lang="en-US" b="1" dirty="0"/>
              <a:t>notifies competent authority </a:t>
            </a:r>
            <a:r>
              <a:rPr lang="en-US" dirty="0"/>
              <a:t>about results.</a:t>
            </a:r>
          </a:p>
        </p:txBody>
      </p:sp>
      <p:pic>
        <p:nvPicPr>
          <p:cNvPr id="6" name="Picture 5">
            <a:extLst>
              <a:ext uri="{FF2B5EF4-FFF2-40B4-BE49-F238E27FC236}">
                <a16:creationId xmlns:a16="http://schemas.microsoft.com/office/drawing/2014/main" id="{EB152C8B-C576-ED43-BFC7-733BBFEAE53C}"/>
              </a:ext>
            </a:extLst>
          </p:cNvPr>
          <p:cNvPicPr>
            <a:picLocks noChangeAspect="1"/>
          </p:cNvPicPr>
          <p:nvPr/>
        </p:nvPicPr>
        <p:blipFill>
          <a:blip r:embed="rId3"/>
          <a:stretch>
            <a:fillRect/>
          </a:stretch>
        </p:blipFill>
        <p:spPr>
          <a:xfrm>
            <a:off x="5248704" y="2504076"/>
            <a:ext cx="3528744" cy="2343910"/>
          </a:xfrm>
          <a:prstGeom prst="rect">
            <a:avLst/>
          </a:prstGeom>
        </p:spPr>
      </p:pic>
      <p:sp>
        <p:nvSpPr>
          <p:cNvPr id="12" name="Rectangle 11">
            <a:extLst>
              <a:ext uri="{FF2B5EF4-FFF2-40B4-BE49-F238E27FC236}">
                <a16:creationId xmlns:a16="http://schemas.microsoft.com/office/drawing/2014/main" id="{70F490F2-216D-4B52-9C31-450F52FAA3FB}"/>
              </a:ext>
            </a:extLst>
          </p:cNvPr>
          <p:cNvSpPr/>
          <p:nvPr/>
        </p:nvSpPr>
        <p:spPr>
          <a:xfrm>
            <a:off x="2197009" y="105903"/>
            <a:ext cx="69494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cs typeface="ＭＳ Ｐゴシック" charset="0"/>
              </a:rPr>
              <a:t>Basic Concepts of </a:t>
            </a:r>
          </a:p>
          <a:p>
            <a:pPr algn="r">
              <a:lnSpc>
                <a:spcPct val="80000"/>
              </a:lnSpc>
            </a:pPr>
            <a:r>
              <a:rPr lang="en-GB" sz="3200" dirty="0">
                <a:latin typeface="Verdana" panose="020B0604030504040204" pitchFamily="34" charset="0"/>
                <a:ea typeface="Verdana" panose="020B0604030504040204" pitchFamily="34" charset="0"/>
                <a:cs typeface="ＭＳ Ｐゴシック" charset="0"/>
              </a:rPr>
              <a:t>Cybercrime Investigation</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C39DDF39-C87B-4C05-8030-B29D1383B1CC}"/>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16</a:t>
            </a:fld>
            <a:endParaRPr lang="en-GB" dirty="0"/>
          </a:p>
        </p:txBody>
      </p:sp>
    </p:spTree>
    <p:extLst>
      <p:ext uri="{BB962C8B-B14F-4D97-AF65-F5344CB8AC3E}">
        <p14:creationId xmlns:p14="http://schemas.microsoft.com/office/powerpoint/2010/main" val="1291488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135082" y="1133393"/>
            <a:ext cx="4572000" cy="5416868"/>
          </a:xfrm>
          <a:prstGeom prst="rect">
            <a:avLst/>
          </a:prstGeom>
        </p:spPr>
        <p:txBody>
          <a:bodyPr>
            <a:spAutoFit/>
          </a:bodyPr>
          <a:lstStyle/>
          <a:p>
            <a:pPr marL="342900" indent="-342900">
              <a:buFont typeface="Arial" panose="020B0604020202020204" pitchFamily="34" charset="0"/>
              <a:buChar char="•"/>
              <a:defRPr/>
            </a:pPr>
            <a:r>
              <a:rPr lang="en-US" sz="2000" b="1" dirty="0">
                <a:solidFill>
                  <a:srgbClr val="C00000"/>
                </a:solidFill>
              </a:rPr>
              <a:t>PROSECUTION:</a:t>
            </a:r>
          </a:p>
          <a:p>
            <a:pPr marL="342900" indent="-342900">
              <a:buFont typeface="Arial" panose="020B0604020202020204" pitchFamily="34" charset="0"/>
              <a:buChar char="•"/>
              <a:defRPr/>
            </a:pPr>
            <a:endParaRPr lang="en-US" sz="2000" b="1" dirty="0">
              <a:solidFill>
                <a:srgbClr val="C00000"/>
              </a:solidFill>
            </a:endParaRPr>
          </a:p>
          <a:p>
            <a:pPr lvl="1" algn="just">
              <a:defRPr/>
            </a:pPr>
            <a:r>
              <a:rPr lang="en-US" b="1" dirty="0"/>
              <a:t>receives  notification</a:t>
            </a:r>
            <a:r>
              <a:rPr lang="en-US" dirty="0"/>
              <a:t> (or legal equivalent) by the law enforcement about reasonable doubt - suspicion - equivalent that cybercrime has been perpetrated;</a:t>
            </a:r>
          </a:p>
          <a:p>
            <a:pPr lvl="1" algn="just">
              <a:defRPr/>
            </a:pPr>
            <a:r>
              <a:rPr lang="en-US" b="1" dirty="0"/>
              <a:t>urgently allocates </a:t>
            </a:r>
            <a:r>
              <a:rPr lang="en-US" dirty="0"/>
              <a:t>case and conducting prosecutors for coordination and investigation direction;</a:t>
            </a:r>
          </a:p>
          <a:p>
            <a:pPr lvl="1" algn="just">
              <a:defRPr/>
            </a:pPr>
            <a:r>
              <a:rPr lang="en-US" b="1" dirty="0"/>
              <a:t>issues requested orders/warrants </a:t>
            </a:r>
            <a:r>
              <a:rPr lang="en-US" dirty="0"/>
              <a:t>for the different proceedings;</a:t>
            </a:r>
          </a:p>
          <a:p>
            <a:pPr lvl="1" algn="just">
              <a:defRPr/>
            </a:pPr>
            <a:r>
              <a:rPr lang="en-US" b="1" dirty="0"/>
              <a:t>is ready to promptly react</a:t>
            </a:r>
            <a:r>
              <a:rPr lang="en-US" dirty="0"/>
              <a:t> on the developments in the actions undertaken by the police;</a:t>
            </a:r>
          </a:p>
          <a:p>
            <a:pPr lvl="1" algn="just">
              <a:defRPr/>
            </a:pPr>
            <a:r>
              <a:rPr lang="en-US" b="1" dirty="0"/>
              <a:t>is ready to make decisions </a:t>
            </a:r>
            <a:r>
              <a:rPr lang="en-US" dirty="0"/>
              <a:t>on necessary procedural actions and communicates, if necessary, with the Court;</a:t>
            </a:r>
          </a:p>
          <a:p>
            <a:pPr lvl="1" algn="just">
              <a:defRPr/>
            </a:pPr>
            <a:r>
              <a:rPr lang="en-US" b="1" dirty="0"/>
              <a:t>is ready to engage additional resources</a:t>
            </a:r>
            <a:r>
              <a:rPr lang="en-US" dirty="0"/>
              <a:t> like digital forensic experts. </a:t>
            </a:r>
          </a:p>
        </p:txBody>
      </p:sp>
      <p:pic>
        <p:nvPicPr>
          <p:cNvPr id="5" name="Picture 4">
            <a:extLst>
              <a:ext uri="{FF2B5EF4-FFF2-40B4-BE49-F238E27FC236}">
                <a16:creationId xmlns:a16="http://schemas.microsoft.com/office/drawing/2014/main" id="{209DC859-B616-D84E-850D-C521BEFF310A}"/>
              </a:ext>
            </a:extLst>
          </p:cNvPr>
          <p:cNvPicPr>
            <a:picLocks noChangeAspect="1"/>
          </p:cNvPicPr>
          <p:nvPr/>
        </p:nvPicPr>
        <p:blipFill>
          <a:blip r:embed="rId3"/>
          <a:stretch>
            <a:fillRect/>
          </a:stretch>
        </p:blipFill>
        <p:spPr>
          <a:xfrm>
            <a:off x="5364365" y="2628913"/>
            <a:ext cx="3178419" cy="2189578"/>
          </a:xfrm>
          <a:prstGeom prst="rect">
            <a:avLst/>
          </a:prstGeom>
        </p:spPr>
      </p:pic>
      <p:sp>
        <p:nvSpPr>
          <p:cNvPr id="12" name="Rectangle 11">
            <a:extLst>
              <a:ext uri="{FF2B5EF4-FFF2-40B4-BE49-F238E27FC236}">
                <a16:creationId xmlns:a16="http://schemas.microsoft.com/office/drawing/2014/main" id="{798C559A-333E-4ABB-9509-A615A019DD72}"/>
              </a:ext>
            </a:extLst>
          </p:cNvPr>
          <p:cNvSpPr/>
          <p:nvPr/>
        </p:nvSpPr>
        <p:spPr>
          <a:xfrm>
            <a:off x="2197009" y="105903"/>
            <a:ext cx="69494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cs typeface="ＭＳ Ｐゴシック" charset="0"/>
              </a:rPr>
              <a:t>Basic Concepts of </a:t>
            </a:r>
          </a:p>
          <a:p>
            <a:pPr algn="r">
              <a:lnSpc>
                <a:spcPct val="80000"/>
              </a:lnSpc>
            </a:pPr>
            <a:r>
              <a:rPr lang="en-GB" sz="3200" dirty="0">
                <a:latin typeface="Verdana" panose="020B0604030504040204" pitchFamily="34" charset="0"/>
                <a:ea typeface="Verdana" panose="020B0604030504040204" pitchFamily="34" charset="0"/>
                <a:cs typeface="ＭＳ Ｐゴシック" charset="0"/>
              </a:rPr>
              <a:t>Cybercrime Investigation</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72AF0CA7-4AF2-41E6-9BF1-70F6E115B657}"/>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17</a:t>
            </a:fld>
            <a:endParaRPr lang="en-GB" dirty="0"/>
          </a:p>
        </p:txBody>
      </p:sp>
    </p:spTree>
    <p:extLst>
      <p:ext uri="{BB962C8B-B14F-4D97-AF65-F5344CB8AC3E}">
        <p14:creationId xmlns:p14="http://schemas.microsoft.com/office/powerpoint/2010/main" val="3346089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109304" y="1133393"/>
            <a:ext cx="4572000" cy="5401479"/>
          </a:xfrm>
          <a:prstGeom prst="rect">
            <a:avLst/>
          </a:prstGeom>
        </p:spPr>
        <p:txBody>
          <a:bodyPr>
            <a:spAutoFit/>
          </a:bodyPr>
          <a:lstStyle/>
          <a:p>
            <a:pPr marL="342900" indent="-342900">
              <a:buFont typeface="Arial" panose="020B0604020202020204" pitchFamily="34" charset="0"/>
              <a:buChar char="•"/>
              <a:defRPr/>
            </a:pPr>
            <a:r>
              <a:rPr lang="en-US" sz="2000" b="1" dirty="0">
                <a:solidFill>
                  <a:srgbClr val="C00000"/>
                </a:solidFill>
              </a:rPr>
              <a:t>COURT/INVESTIGATIVE JUDGE:</a:t>
            </a:r>
          </a:p>
          <a:p>
            <a:pPr marL="342900" indent="-342900">
              <a:buFont typeface="Wingdings" pitchFamily="2" charset="2"/>
              <a:buChar char="Ø"/>
              <a:defRPr/>
            </a:pPr>
            <a:endParaRPr lang="en-US" sz="1950" b="1" dirty="0">
              <a:solidFill>
                <a:srgbClr val="FF0000"/>
              </a:solidFill>
            </a:endParaRPr>
          </a:p>
          <a:p>
            <a:pPr lvl="1" algn="just">
              <a:defRPr/>
            </a:pPr>
            <a:r>
              <a:rPr lang="en-US" b="1" dirty="0"/>
              <a:t>is ready to be in contact</a:t>
            </a:r>
            <a:r>
              <a:rPr lang="en-US" dirty="0"/>
              <a:t> with competent law enforcement or prosecution office regarding cyber crime proceedings;</a:t>
            </a:r>
          </a:p>
          <a:p>
            <a:pPr lvl="1" algn="just">
              <a:defRPr/>
            </a:pPr>
            <a:r>
              <a:rPr lang="en-US" b="1" dirty="0"/>
              <a:t>is ready to promptly react </a:t>
            </a:r>
            <a:r>
              <a:rPr lang="en-US" dirty="0"/>
              <a:t>on legal instruments submitted by the competent authorities;</a:t>
            </a:r>
          </a:p>
          <a:p>
            <a:pPr lvl="1" algn="just">
              <a:defRPr/>
            </a:pPr>
            <a:r>
              <a:rPr lang="en-US" b="1" dirty="0"/>
              <a:t>is ready to promptly engage additional human and technical resources </a:t>
            </a:r>
            <a:r>
              <a:rPr lang="en-US" dirty="0"/>
              <a:t>in order to establish flow of the procedural actions</a:t>
            </a:r>
          </a:p>
          <a:p>
            <a:pPr lvl="1" algn="just">
              <a:defRPr/>
            </a:pPr>
            <a:r>
              <a:rPr lang="en-US" b="1" dirty="0"/>
              <a:t>is ready to promptly make decisions on  basis of the legal instruments</a:t>
            </a:r>
            <a:r>
              <a:rPr lang="en-US" dirty="0"/>
              <a:t> submitted by the law enforcement- prosecution/defense;</a:t>
            </a:r>
          </a:p>
          <a:p>
            <a:pPr lvl="1" algn="just">
              <a:defRPr/>
            </a:pPr>
            <a:r>
              <a:rPr lang="en-US" b="1" dirty="0"/>
              <a:t>is ready to undertaken additional legal measures in order to secure and safeguard cybercrime criminal proceedings.</a:t>
            </a:r>
            <a:r>
              <a:rPr lang="en-US" dirty="0"/>
              <a:t> </a:t>
            </a:r>
          </a:p>
        </p:txBody>
      </p:sp>
      <p:pic>
        <p:nvPicPr>
          <p:cNvPr id="6" name="Picture 5">
            <a:extLst>
              <a:ext uri="{FF2B5EF4-FFF2-40B4-BE49-F238E27FC236}">
                <a16:creationId xmlns:a16="http://schemas.microsoft.com/office/drawing/2014/main" id="{B7D84001-3B67-8F45-805B-54023F809BC4}"/>
              </a:ext>
            </a:extLst>
          </p:cNvPr>
          <p:cNvPicPr>
            <a:picLocks noChangeAspect="1"/>
          </p:cNvPicPr>
          <p:nvPr/>
        </p:nvPicPr>
        <p:blipFill>
          <a:blip r:embed="rId3"/>
          <a:stretch>
            <a:fillRect/>
          </a:stretch>
        </p:blipFill>
        <p:spPr>
          <a:xfrm>
            <a:off x="5253191" y="2583502"/>
            <a:ext cx="3289593" cy="2185058"/>
          </a:xfrm>
          <a:prstGeom prst="rect">
            <a:avLst/>
          </a:prstGeom>
        </p:spPr>
      </p:pic>
      <p:sp>
        <p:nvSpPr>
          <p:cNvPr id="12" name="Rectangle 11">
            <a:extLst>
              <a:ext uri="{FF2B5EF4-FFF2-40B4-BE49-F238E27FC236}">
                <a16:creationId xmlns:a16="http://schemas.microsoft.com/office/drawing/2014/main" id="{30E2428D-D627-49F3-9D25-A7558BBC90C0}"/>
              </a:ext>
            </a:extLst>
          </p:cNvPr>
          <p:cNvSpPr/>
          <p:nvPr/>
        </p:nvSpPr>
        <p:spPr>
          <a:xfrm>
            <a:off x="2197009" y="105903"/>
            <a:ext cx="69494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cs typeface="ＭＳ Ｐゴシック" charset="0"/>
              </a:rPr>
              <a:t>Basic Concepts of </a:t>
            </a:r>
          </a:p>
          <a:p>
            <a:pPr algn="r">
              <a:lnSpc>
                <a:spcPct val="80000"/>
              </a:lnSpc>
            </a:pPr>
            <a:r>
              <a:rPr lang="en-GB" sz="3200" dirty="0">
                <a:latin typeface="Verdana" panose="020B0604030504040204" pitchFamily="34" charset="0"/>
                <a:ea typeface="Verdana" panose="020B0604030504040204" pitchFamily="34" charset="0"/>
                <a:cs typeface="ＭＳ Ｐゴシック" charset="0"/>
              </a:rPr>
              <a:t>Cybercrime Investigation</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3372974E-0051-4660-8523-54B7D8DFF9C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18</a:t>
            </a:fld>
            <a:endParaRPr lang="en-GB" dirty="0"/>
          </a:p>
        </p:txBody>
      </p:sp>
    </p:spTree>
    <p:extLst>
      <p:ext uri="{BB962C8B-B14F-4D97-AF65-F5344CB8AC3E}">
        <p14:creationId xmlns:p14="http://schemas.microsoft.com/office/powerpoint/2010/main" val="4227350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138373"/>
            <a:ext cx="4572000" cy="5416868"/>
          </a:xfrm>
          <a:prstGeom prst="rect">
            <a:avLst/>
          </a:prstGeom>
        </p:spPr>
        <p:txBody>
          <a:bodyPr>
            <a:spAutoFit/>
          </a:bodyPr>
          <a:lstStyle/>
          <a:p>
            <a:pPr marL="342900" indent="-342900">
              <a:buFont typeface="Arial" panose="020B0604020202020204" pitchFamily="34" charset="0"/>
              <a:buChar char="•"/>
              <a:defRPr/>
            </a:pPr>
            <a:r>
              <a:rPr lang="en-US" sz="2000" b="1" dirty="0">
                <a:solidFill>
                  <a:srgbClr val="C00000"/>
                </a:solidFill>
              </a:rPr>
              <a:t>COMMON LAW - CIVIL LAW DIFFERENCES:</a:t>
            </a:r>
          </a:p>
          <a:p>
            <a:pPr lvl="1" algn="just">
              <a:defRPr/>
            </a:pPr>
            <a:r>
              <a:rPr lang="en-US" b="1" dirty="0"/>
              <a:t>most of the Common Law countries empower Law Enforcement to conduct investigation independently </a:t>
            </a:r>
            <a:r>
              <a:rPr lang="en-US" dirty="0"/>
              <a:t>-  Prosecution and Court are not directly involved;</a:t>
            </a:r>
          </a:p>
          <a:p>
            <a:pPr lvl="1" algn="just">
              <a:defRPr/>
            </a:pPr>
            <a:r>
              <a:rPr lang="en-US" b="1" dirty="0"/>
              <a:t>most of the Civil Law countries are not allowing Law Enforcement to conduct </a:t>
            </a:r>
            <a:r>
              <a:rPr lang="en-US" dirty="0"/>
              <a:t>investigation – they conduct proceedings under Prosecution - Court orders;</a:t>
            </a:r>
          </a:p>
          <a:p>
            <a:pPr lvl="1" algn="just">
              <a:defRPr/>
            </a:pPr>
            <a:r>
              <a:rPr lang="en-US" b="1" dirty="0"/>
              <a:t>existence of the hybrid systems – </a:t>
            </a:r>
            <a:r>
              <a:rPr lang="en-US" dirty="0"/>
              <a:t>different local combinations of the Law Enforcement – Prosecution – Court interaction;</a:t>
            </a:r>
          </a:p>
          <a:p>
            <a:pPr lvl="1" algn="just">
              <a:defRPr/>
            </a:pPr>
            <a:r>
              <a:rPr lang="en-US" b="1" dirty="0"/>
              <a:t>still – admissibility is the same and case is ready for the Court when legal threshold for filing of the Indictment is met!</a:t>
            </a:r>
          </a:p>
        </p:txBody>
      </p:sp>
      <p:pic>
        <p:nvPicPr>
          <p:cNvPr id="6" name="Picture 5">
            <a:extLst>
              <a:ext uri="{FF2B5EF4-FFF2-40B4-BE49-F238E27FC236}">
                <a16:creationId xmlns:a16="http://schemas.microsoft.com/office/drawing/2014/main" id="{B7D84001-3B67-8F45-805B-54023F809BC4}"/>
              </a:ext>
            </a:extLst>
          </p:cNvPr>
          <p:cNvPicPr>
            <a:picLocks noChangeAspect="1"/>
          </p:cNvPicPr>
          <p:nvPr/>
        </p:nvPicPr>
        <p:blipFill>
          <a:blip r:embed="rId3"/>
          <a:stretch>
            <a:fillRect/>
          </a:stretch>
        </p:blipFill>
        <p:spPr>
          <a:xfrm>
            <a:off x="5253191" y="2583502"/>
            <a:ext cx="3289593" cy="2185058"/>
          </a:xfrm>
          <a:prstGeom prst="rect">
            <a:avLst/>
          </a:prstGeom>
        </p:spPr>
      </p:pic>
      <p:sp>
        <p:nvSpPr>
          <p:cNvPr id="12" name="Rectangle 11">
            <a:extLst>
              <a:ext uri="{FF2B5EF4-FFF2-40B4-BE49-F238E27FC236}">
                <a16:creationId xmlns:a16="http://schemas.microsoft.com/office/drawing/2014/main" id="{C3996AE5-CB57-4CBD-A903-CCF6BE4B1FF4}"/>
              </a:ext>
            </a:extLst>
          </p:cNvPr>
          <p:cNvSpPr/>
          <p:nvPr/>
        </p:nvSpPr>
        <p:spPr>
          <a:xfrm>
            <a:off x="2197009" y="105903"/>
            <a:ext cx="69494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cs typeface="ＭＳ Ｐゴシック" charset="0"/>
              </a:rPr>
              <a:t>Basic Concepts of </a:t>
            </a:r>
          </a:p>
          <a:p>
            <a:pPr algn="r">
              <a:lnSpc>
                <a:spcPct val="80000"/>
              </a:lnSpc>
            </a:pPr>
            <a:r>
              <a:rPr lang="en-GB" sz="3200" dirty="0">
                <a:latin typeface="Verdana" panose="020B0604030504040204" pitchFamily="34" charset="0"/>
                <a:ea typeface="Verdana" panose="020B0604030504040204" pitchFamily="34" charset="0"/>
                <a:cs typeface="ＭＳ Ｐゴシック" charset="0"/>
              </a:rPr>
              <a:t>Cybercrime Investigation</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435A30A7-50B3-4075-8DD4-AB01E2A0C35D}"/>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19</a:t>
            </a:fld>
            <a:endParaRPr lang="en-GB" dirty="0"/>
          </a:p>
        </p:txBody>
      </p:sp>
    </p:spTree>
    <p:extLst>
      <p:ext uri="{BB962C8B-B14F-4D97-AF65-F5344CB8AC3E}">
        <p14:creationId xmlns:p14="http://schemas.microsoft.com/office/powerpoint/2010/main" val="1615611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2</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solidFill>
                  <a:schemeClr val="bg1"/>
                </a:solidFill>
                <a:latin typeface="Verdana" charset="0"/>
                <a:cs typeface="Verdana" charset="0"/>
              </a:rPr>
              <a:t>Session contents</a:t>
            </a:r>
            <a:endParaRPr lang="en-GB" sz="2000" dirty="0">
              <a:solidFill>
                <a:schemeClr val="bg1"/>
              </a:solidFill>
              <a:latin typeface="Verdana"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518376" y="1413419"/>
            <a:ext cx="8369591" cy="3203313"/>
          </a:xfrm>
          <a:prstGeom prst="rect">
            <a:avLst/>
          </a:prstGeom>
        </p:spPr>
        <p:txBody>
          <a:bodyPr wrap="square">
            <a:spAutoFit/>
          </a:bodyPr>
          <a:lstStyle/>
          <a:p>
            <a:pPr marL="457200" indent="-457200">
              <a:lnSpc>
                <a:spcPct val="80000"/>
              </a:lnSpc>
              <a:buFont typeface="+mj-lt"/>
              <a:buAutoNum type="arabicPeriod"/>
            </a:pPr>
            <a:r>
              <a:rPr lang="en-GB" sz="2800" dirty="0"/>
              <a:t>Competent Cybercrime Authorities</a:t>
            </a:r>
          </a:p>
          <a:p>
            <a:pPr marL="457200" indent="-457200" eaLnBrk="1" hangingPunct="1">
              <a:lnSpc>
                <a:spcPct val="80000"/>
              </a:lnSpc>
              <a:buFont typeface="+mj-lt"/>
              <a:buAutoNum type="arabicPeriod"/>
            </a:pPr>
            <a:endParaRPr lang="en-GB" sz="2800" dirty="0"/>
          </a:p>
          <a:p>
            <a:pPr marL="457200" indent="-457200">
              <a:lnSpc>
                <a:spcPct val="80000"/>
              </a:lnSpc>
              <a:buFont typeface="+mj-lt"/>
              <a:buAutoNum type="arabicPeriod"/>
            </a:pPr>
            <a:r>
              <a:rPr lang="en-GB" sz="2800" dirty="0"/>
              <a:t>Basic Concepts on Cybercrime Investigation</a:t>
            </a:r>
          </a:p>
          <a:p>
            <a:pPr marL="457200" indent="-457200" eaLnBrk="1" hangingPunct="1">
              <a:lnSpc>
                <a:spcPct val="80000"/>
              </a:lnSpc>
              <a:buFont typeface="+mj-lt"/>
              <a:buAutoNum type="arabicPeriod"/>
            </a:pPr>
            <a:endParaRPr lang="en-GB" sz="2800" dirty="0"/>
          </a:p>
          <a:p>
            <a:pPr marL="457200" indent="-457200">
              <a:lnSpc>
                <a:spcPct val="80000"/>
              </a:lnSpc>
              <a:buFont typeface="+mj-lt"/>
              <a:buAutoNum type="arabicPeriod"/>
            </a:pPr>
            <a:r>
              <a:rPr lang="en-GB" sz="2800" dirty="0">
                <a:ea typeface="ＭＳ Ｐゴシック" charset="0"/>
                <a:cs typeface="ＭＳ Ｐゴシック" charset="0"/>
              </a:rPr>
              <a:t>Some International Experiences</a:t>
            </a:r>
          </a:p>
          <a:p>
            <a:pPr marL="457200" indent="-457200">
              <a:lnSpc>
                <a:spcPct val="80000"/>
              </a:lnSpc>
              <a:buFont typeface="+mj-lt"/>
              <a:buAutoNum type="arabicPeriod"/>
            </a:pPr>
            <a:endParaRPr lang="en-GB" sz="2800" dirty="0">
              <a:ea typeface="ＭＳ Ｐゴシック" charset="0"/>
            </a:endParaRPr>
          </a:p>
          <a:p>
            <a:pPr marL="457200" indent="-457200">
              <a:lnSpc>
                <a:spcPct val="80000"/>
              </a:lnSpc>
              <a:buFont typeface="+mj-lt"/>
              <a:buAutoNum type="arabicPeriod"/>
            </a:pPr>
            <a:r>
              <a:rPr lang="en-GB" sz="2800" dirty="0">
                <a:ea typeface="ＭＳ Ｐゴシック" charset="0"/>
                <a:cs typeface="ＭＳ Ｐゴシック" charset="0"/>
              </a:rPr>
              <a:t>Domestic Experiences</a:t>
            </a:r>
          </a:p>
          <a:p>
            <a:pPr marL="457200" indent="-457200">
              <a:lnSpc>
                <a:spcPct val="80000"/>
              </a:lnSpc>
              <a:buFont typeface="+mj-lt"/>
              <a:buAutoNum type="arabicPeriod"/>
            </a:pPr>
            <a:endParaRPr lang="en-GB" sz="2800" dirty="0"/>
          </a:p>
          <a:p>
            <a:pPr marL="457200" indent="-457200">
              <a:lnSpc>
                <a:spcPct val="80000"/>
              </a:lnSpc>
              <a:buFont typeface="+mj-lt"/>
              <a:buAutoNum type="arabicPeriod"/>
            </a:pPr>
            <a:r>
              <a:rPr lang="en-GB" sz="2800" dirty="0"/>
              <a:t>Summary</a:t>
            </a:r>
            <a:endParaRPr lang="en-GB" sz="2800" b="1" dirty="0">
              <a:ea typeface="ＭＳ Ｐゴシック" charset="0"/>
              <a:cs typeface="ＭＳ Ｐゴシック" charset="0"/>
            </a:endParaRP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20</a:t>
            </a:fld>
            <a:endParaRPr lang="en-GB" dirty="0"/>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CF4A5A40-4F3B-49B6-9081-1646BBF20341}"/>
              </a:ext>
            </a:extLst>
          </p:cNvPr>
          <p:cNvSpPr txBox="1"/>
          <p:nvPr/>
        </p:nvSpPr>
        <p:spPr>
          <a:xfrm>
            <a:off x="588962" y="1281981"/>
            <a:ext cx="8030033" cy="830997"/>
          </a:xfrm>
          <a:prstGeom prst="rect">
            <a:avLst/>
          </a:prstGeom>
          <a:solidFill>
            <a:srgbClr val="BDD8F3"/>
          </a:solidFill>
        </p:spPr>
        <p:txBody>
          <a:bodyPr wrap="square" rtlCol="0">
            <a:spAutoFit/>
          </a:bodyPr>
          <a:lstStyle/>
          <a:p>
            <a:pPr algn="ctr"/>
            <a:r>
              <a:rPr lang="en-US" sz="2400" dirty="0">
                <a:solidFill>
                  <a:schemeClr val="tx1">
                    <a:lumMod val="65000"/>
                    <a:lumOff val="35000"/>
                  </a:schemeClr>
                </a:solidFill>
                <a:latin typeface="+mj-lt"/>
              </a:rPr>
              <a:t>In cybercrime investigation proceedings can be undertaken in due time without urgency.</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657669"/>
            <a:ext cx="8030032" cy="461665"/>
          </a:xfrm>
          <a:prstGeom prst="rect">
            <a:avLst/>
          </a:prstGeom>
          <a:solidFill>
            <a:schemeClr val="tx1">
              <a:lumMod val="65000"/>
              <a:lumOff val="35000"/>
            </a:schemeClr>
          </a:solidFill>
        </p:spPr>
        <p:txBody>
          <a:bodyPr wrap="square" rtlCol="0">
            <a:spAutoFit/>
          </a:bodyPr>
          <a:lstStyle/>
          <a:p>
            <a:pPr algn="ctr"/>
            <a:r>
              <a:rPr lang="en-GB" sz="2400" dirty="0">
                <a:solidFill>
                  <a:schemeClr val="bg1"/>
                </a:solidFill>
                <a:latin typeface="+mj-lt"/>
              </a:rPr>
              <a:t>The correct answer is B</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3013501"/>
            <a:ext cx="8030032" cy="830997"/>
          </a:xfrm>
          <a:prstGeom prst="rect">
            <a:avLst/>
          </a:prstGeom>
          <a:solidFill>
            <a:srgbClr val="F08A34"/>
          </a:solidFill>
        </p:spPr>
        <p:txBody>
          <a:bodyPr wrap="square" rtlCol="0">
            <a:spAutoFit/>
          </a:bodyPr>
          <a:lstStyle/>
          <a:p>
            <a:pPr marL="1828800" lvl="3" indent="-457200">
              <a:buAutoNum type="alphaUcPeriod"/>
            </a:pPr>
            <a:r>
              <a:rPr lang="en-GB" sz="2400" dirty="0">
                <a:solidFill>
                  <a:schemeClr val="bg1"/>
                </a:solidFill>
                <a:latin typeface="+mj-lt"/>
              </a:rPr>
              <a:t>True</a:t>
            </a:r>
          </a:p>
          <a:p>
            <a:pPr marL="1828800" lvl="3" indent="-457200">
              <a:buAutoNum type="alphaUcPeriod"/>
            </a:pPr>
            <a:r>
              <a:rPr lang="en-GB" sz="2400" dirty="0">
                <a:solidFill>
                  <a:schemeClr val="bg1"/>
                </a:solidFill>
                <a:latin typeface="+mj-lt"/>
              </a:rPr>
              <a:t>False</a:t>
            </a:r>
          </a:p>
        </p:txBody>
      </p:sp>
    </p:spTree>
    <p:extLst>
      <p:ext uri="{BB962C8B-B14F-4D97-AF65-F5344CB8AC3E}">
        <p14:creationId xmlns:p14="http://schemas.microsoft.com/office/powerpoint/2010/main" val="1979920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21</a:t>
            </a:fld>
            <a:endParaRPr lang="en-GB" dirty="0"/>
          </a:p>
        </p:txBody>
      </p:sp>
    </p:spTree>
    <p:extLst>
      <p:ext uri="{BB962C8B-B14F-4D97-AF65-F5344CB8AC3E}">
        <p14:creationId xmlns:p14="http://schemas.microsoft.com/office/powerpoint/2010/main" val="20797870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89" y="4124926"/>
            <a:ext cx="8525021" cy="890115"/>
          </a:xfrm>
          <a:prstGeom prst="rect">
            <a:avLst/>
          </a:prstGeom>
        </p:spPr>
        <p:txBody>
          <a:bodyPr wrap="square">
            <a:spAutoFit/>
          </a:bodyPr>
          <a:lstStyle/>
          <a:p>
            <a:pPr>
              <a:lnSpc>
                <a:spcPct val="80000"/>
              </a:lnSpc>
            </a:pPr>
            <a:r>
              <a:rPr lang="en-US" sz="3200" b="1" dirty="0">
                <a:ea typeface="ＭＳ Ｐゴシック" charset="0"/>
                <a:cs typeface="ＭＳ Ｐゴシック" charset="0"/>
              </a:rPr>
              <a:t>Some International Experiences: Serbia (Party to the Convention)</a:t>
            </a:r>
            <a:endParaRPr lang="en-GB" sz="3200" b="1" dirty="0"/>
          </a:p>
        </p:txBody>
      </p:sp>
      <p:sp>
        <p:nvSpPr>
          <p:cNvPr id="11" name="Text Placeholder 2">
            <a:extLst>
              <a:ext uri="{FF2B5EF4-FFF2-40B4-BE49-F238E27FC236}">
                <a16:creationId xmlns:a16="http://schemas.microsoft.com/office/drawing/2014/main" id="{D7ABE127-4C17-4CB2-85A7-DC9633FA0EAE}"/>
              </a:ext>
            </a:extLst>
          </p:cNvPr>
          <p:cNvSpPr txBox="1">
            <a:spLocks/>
          </p:cNvSpPr>
          <p:nvPr/>
        </p:nvSpPr>
        <p:spPr>
          <a:xfrm>
            <a:off x="304800" y="3754399"/>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Overview of Cybercrime Investigation</a:t>
            </a:r>
          </a:p>
        </p:txBody>
      </p:sp>
      <p:sp>
        <p:nvSpPr>
          <p:cNvPr id="19" name="Slide Number Placeholder 1">
            <a:extLst>
              <a:ext uri="{FF2B5EF4-FFF2-40B4-BE49-F238E27FC236}">
                <a16:creationId xmlns:a16="http://schemas.microsoft.com/office/drawing/2014/main" id="{00C5E45B-7371-422B-BD7B-D2C32A485BD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22</a:t>
            </a:fld>
            <a:endParaRPr lang="en-GB" dirty="0"/>
          </a:p>
        </p:txBody>
      </p:sp>
      <p:sp>
        <p:nvSpPr>
          <p:cNvPr id="20" name="Rectangle 19">
            <a:extLst>
              <a:ext uri="{FF2B5EF4-FFF2-40B4-BE49-F238E27FC236}">
                <a16:creationId xmlns:a16="http://schemas.microsoft.com/office/drawing/2014/main" id="{9D2642C6-F595-4A8F-8FFF-B8FEB6714A53}"/>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a:latin typeface="Verdana" panose="020B0604030504040204" pitchFamily="34" charset="0"/>
                <a:ea typeface="Verdana" panose="020B0604030504040204" pitchFamily="34" charset="0"/>
                <a:cs typeface="ＭＳ Ｐゴシック" charset="0"/>
              </a:rPr>
              <a:t>Part Three</a:t>
            </a:r>
          </a:p>
        </p:txBody>
      </p:sp>
    </p:spTree>
    <p:extLst>
      <p:ext uri="{BB962C8B-B14F-4D97-AF65-F5344CB8AC3E}">
        <p14:creationId xmlns:p14="http://schemas.microsoft.com/office/powerpoint/2010/main" val="10563844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115294"/>
            <a:ext cx="4572000" cy="5330690"/>
          </a:xfrm>
          <a:prstGeom prst="rect">
            <a:avLst/>
          </a:prstGeom>
        </p:spPr>
        <p:txBody>
          <a:bodyPr>
            <a:spAutoFit/>
          </a:bodyPr>
          <a:lstStyle/>
          <a:p>
            <a:pPr marL="342900" indent="-342900">
              <a:buFont typeface="Arial" panose="020B0604020202020204" pitchFamily="34" charset="0"/>
              <a:buChar char="•"/>
            </a:pPr>
            <a:r>
              <a:rPr lang="en-US" sz="2000" b="1" dirty="0"/>
              <a:t>Serbian Cybercrime Legal Framework</a:t>
            </a:r>
            <a:r>
              <a:rPr lang="en-US" sz="2000" dirty="0"/>
              <a:t>:</a:t>
            </a:r>
          </a:p>
          <a:p>
            <a:pPr marL="285750" lvl="0" indent="-285750">
              <a:buFont typeface="Calibri" panose="020F0502020204030204" pitchFamily="34" charset="0"/>
              <a:buChar char="‐"/>
            </a:pPr>
            <a:r>
              <a:rPr lang="en-GB" dirty="0"/>
              <a:t>Law on Organisation and Competences of Government Authorities for Combating Cybercrime;</a:t>
            </a:r>
            <a:endParaRPr lang="en-US" dirty="0"/>
          </a:p>
          <a:p>
            <a:pPr marL="285750" lvl="0" indent="-285750">
              <a:buFont typeface="Calibri" panose="020F0502020204030204" pitchFamily="34" charset="0"/>
              <a:buChar char="‐"/>
            </a:pPr>
            <a:r>
              <a:rPr lang="en-GB" dirty="0"/>
              <a:t>Law on the Confirmation of the Convention on Cybercrime;</a:t>
            </a:r>
            <a:endParaRPr lang="en-US" dirty="0"/>
          </a:p>
          <a:p>
            <a:pPr marL="285750" lvl="0" indent="-285750">
              <a:buFont typeface="Calibri" panose="020F0502020204030204" pitchFamily="34" charset="0"/>
              <a:buChar char="‐"/>
            </a:pPr>
            <a:r>
              <a:rPr lang="en-GB" dirty="0"/>
              <a:t>Law on the Confirmation of the  Additional Protocol to the Convention on Cybercrime, Concerning the Criminalisation of Acts of a Racist and Xenophobic Nature Committed through Computer Systems;</a:t>
            </a:r>
            <a:endParaRPr lang="en-US" dirty="0"/>
          </a:p>
          <a:p>
            <a:pPr marL="285750" lvl="0" indent="-285750">
              <a:buFont typeface="Calibri" panose="020F0502020204030204" pitchFamily="34" charset="0"/>
              <a:buChar char="‐"/>
            </a:pPr>
            <a:r>
              <a:rPr lang="en-GB" dirty="0"/>
              <a:t>Law on the ratification of the Council of Europe Convention on the Protection of Children against Sexual Exploitation and Sexual Abuse;</a:t>
            </a:r>
            <a:endParaRPr lang="en-US" dirty="0"/>
          </a:p>
          <a:p>
            <a:pPr marL="285750" lvl="0" indent="-285750">
              <a:buFont typeface="Calibri" panose="020F0502020204030204" pitchFamily="34" charset="0"/>
              <a:buChar char="‐"/>
            </a:pPr>
            <a:r>
              <a:rPr lang="en-GB" dirty="0"/>
              <a:t>Criminal Code;</a:t>
            </a:r>
            <a:endParaRPr lang="en-US" dirty="0"/>
          </a:p>
          <a:p>
            <a:pPr marL="285750" lvl="0" indent="-285750">
              <a:buFont typeface="Calibri" panose="020F0502020204030204" pitchFamily="34" charset="0"/>
              <a:buChar char="‐"/>
            </a:pPr>
            <a:r>
              <a:rPr lang="en-GB" dirty="0"/>
              <a:t>Criminal Procedure Code;</a:t>
            </a:r>
          </a:p>
          <a:p>
            <a:pPr marL="285750" indent="-285750">
              <a:lnSpc>
                <a:spcPct val="90000"/>
              </a:lnSpc>
              <a:buFont typeface="Calibri" panose="020F0502020204030204" pitchFamily="34" charset="0"/>
              <a:buChar char="‐"/>
            </a:pPr>
            <a:r>
              <a:rPr lang="en-US" dirty="0"/>
              <a:t>Law on mutual legal assistance in criminal matters;</a:t>
            </a:r>
          </a:p>
        </p:txBody>
      </p:sp>
      <p:sp>
        <p:nvSpPr>
          <p:cNvPr id="5" name="Rectangle 4">
            <a:extLst>
              <a:ext uri="{FF2B5EF4-FFF2-40B4-BE49-F238E27FC236}">
                <a16:creationId xmlns:a16="http://schemas.microsoft.com/office/drawing/2014/main" id="{9BB1715F-37D8-114B-8A1C-06F403579EED}"/>
              </a:ext>
            </a:extLst>
          </p:cNvPr>
          <p:cNvSpPr/>
          <p:nvPr/>
        </p:nvSpPr>
        <p:spPr>
          <a:xfrm>
            <a:off x="4660522" y="1222333"/>
            <a:ext cx="4572000" cy="5216813"/>
          </a:xfrm>
          <a:prstGeom prst="rect">
            <a:avLst/>
          </a:prstGeom>
        </p:spPr>
        <p:txBody>
          <a:bodyPr>
            <a:spAutoFit/>
          </a:bodyPr>
          <a:lstStyle/>
          <a:p>
            <a:pPr marL="285750" indent="-285750">
              <a:lnSpc>
                <a:spcPct val="90000"/>
              </a:lnSpc>
              <a:buFont typeface="Calibri" panose="020F0502020204030204" pitchFamily="34" charset="0"/>
              <a:buChar char="‐"/>
            </a:pPr>
            <a:r>
              <a:rPr lang="en-US" dirty="0"/>
              <a:t>Electronic Communications Law;</a:t>
            </a:r>
          </a:p>
          <a:p>
            <a:pPr marL="285750" indent="-285750">
              <a:lnSpc>
                <a:spcPct val="90000"/>
              </a:lnSpc>
              <a:buFont typeface="Calibri" panose="020F0502020204030204" pitchFamily="34" charset="0"/>
              <a:buChar char="‐"/>
            </a:pPr>
            <a:r>
              <a:rPr lang="en-US" dirty="0"/>
              <a:t>Law on the liability of legal entities for criminal offences;</a:t>
            </a:r>
          </a:p>
          <a:p>
            <a:pPr marL="285750" indent="-285750">
              <a:lnSpc>
                <a:spcPct val="90000"/>
              </a:lnSpc>
              <a:buFont typeface="Calibri" panose="020F0502020204030204" pitchFamily="34" charset="0"/>
              <a:buChar char="‐"/>
            </a:pPr>
            <a:r>
              <a:rPr lang="en-US" dirty="0"/>
              <a:t>Law on Special Competencies for Efficient Protection of Intellectual Property Rights;</a:t>
            </a:r>
          </a:p>
          <a:p>
            <a:pPr marL="285750" lvl="0" indent="-285750">
              <a:buFont typeface="Calibri" panose="020F0502020204030204" pitchFamily="34" charset="0"/>
              <a:buChar char="‐"/>
            </a:pPr>
            <a:r>
              <a:rPr lang="en-GB" dirty="0"/>
              <a:t>Law on Information Security;</a:t>
            </a:r>
            <a:endParaRPr lang="en-US" dirty="0"/>
          </a:p>
          <a:p>
            <a:pPr marL="285750" lvl="0" indent="-285750">
              <a:buFont typeface="Calibri" panose="020F0502020204030204" pitchFamily="34" charset="0"/>
              <a:buChar char="‐"/>
            </a:pPr>
            <a:r>
              <a:rPr lang="en-GB" dirty="0"/>
              <a:t>Strategy for the Fight against High-Tech Crime for the 2019-2023; </a:t>
            </a:r>
            <a:endParaRPr lang="en-US" dirty="0"/>
          </a:p>
          <a:p>
            <a:pPr marL="285750" lvl="0" indent="-285750">
              <a:buFont typeface="Calibri" panose="020F0502020204030204" pitchFamily="34" charset="0"/>
              <a:buChar char="‐"/>
            </a:pPr>
            <a:r>
              <a:rPr lang="en-GB" dirty="0"/>
              <a:t>Strategy for Information Society Development in the Republic of Serbia until 2020;</a:t>
            </a:r>
            <a:endParaRPr lang="en-US" dirty="0"/>
          </a:p>
          <a:p>
            <a:pPr marL="285750" lvl="0" indent="-285750">
              <a:buFont typeface="Calibri" panose="020F0502020204030204" pitchFamily="34" charset="0"/>
              <a:buChar char="‐"/>
            </a:pPr>
            <a:r>
              <a:rPr lang="en-GB" dirty="0"/>
              <a:t>Strategic Assessment of Public Security in the Republic of Serbia.</a:t>
            </a:r>
          </a:p>
          <a:p>
            <a:pPr marL="285750" lvl="0" indent="-285750">
              <a:buFont typeface="Calibri" panose="020F0502020204030204" pitchFamily="34" charset="0"/>
              <a:buChar char="‐"/>
            </a:pPr>
            <a:r>
              <a:rPr lang="en-GB" dirty="0"/>
              <a:t>Regulation on conditions for providing Internet services and other data traffic and content of the approval;</a:t>
            </a:r>
            <a:endParaRPr lang="en-US" dirty="0"/>
          </a:p>
          <a:p>
            <a:pPr marL="285750" lvl="0" indent="-285750">
              <a:buFont typeface="Calibri" panose="020F0502020204030204" pitchFamily="34" charset="0"/>
              <a:buChar char="‐"/>
            </a:pPr>
            <a:r>
              <a:rPr lang="en-GB" dirty="0"/>
              <a:t>Regulation on conditions for providing services of voice transmission on Internet and content of the approval.</a:t>
            </a:r>
            <a:endParaRPr lang="en-US" dirty="0"/>
          </a:p>
        </p:txBody>
      </p:sp>
      <p:sp>
        <p:nvSpPr>
          <p:cNvPr id="12" name="Rectangle 11">
            <a:extLst>
              <a:ext uri="{FF2B5EF4-FFF2-40B4-BE49-F238E27FC236}">
                <a16:creationId xmlns:a16="http://schemas.microsoft.com/office/drawing/2014/main" id="{FE61B065-4480-46D3-83C4-C9A2DF99BC54}"/>
              </a:ext>
            </a:extLst>
          </p:cNvPr>
          <p:cNvSpPr/>
          <p:nvPr/>
        </p:nvSpPr>
        <p:spPr>
          <a:xfrm>
            <a:off x="2145792" y="86491"/>
            <a:ext cx="69982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cs typeface="ＭＳ Ｐゴシック" charset="0"/>
              </a:rPr>
              <a:t>Some International </a:t>
            </a:r>
          </a:p>
          <a:p>
            <a:pPr algn="r">
              <a:lnSpc>
                <a:spcPct val="80000"/>
              </a:lnSpc>
            </a:pPr>
            <a:r>
              <a:rPr lang="en-GB" sz="3200" dirty="0">
                <a:latin typeface="Verdana" panose="020B0604030504040204" pitchFamily="34" charset="0"/>
                <a:ea typeface="Verdana" panose="020B0604030504040204" pitchFamily="34" charset="0"/>
                <a:cs typeface="ＭＳ Ｐゴシック" charset="0"/>
              </a:rPr>
              <a:t>Experiences</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5D5C3919-4B1C-453B-A40C-1DA6BBB8F52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23</a:t>
            </a:fld>
            <a:endParaRPr lang="en-GB" dirty="0"/>
          </a:p>
        </p:txBody>
      </p:sp>
    </p:spTree>
    <p:extLst>
      <p:ext uri="{BB962C8B-B14F-4D97-AF65-F5344CB8AC3E}">
        <p14:creationId xmlns:p14="http://schemas.microsoft.com/office/powerpoint/2010/main" val="32726617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247018" y="1171192"/>
            <a:ext cx="4572000" cy="5124480"/>
          </a:xfrm>
          <a:prstGeom prst="rect">
            <a:avLst/>
          </a:prstGeom>
        </p:spPr>
        <p:txBody>
          <a:bodyPr>
            <a:spAutoFit/>
          </a:bodyPr>
          <a:lstStyle/>
          <a:p>
            <a:pPr marL="342900" indent="-342900">
              <a:buFont typeface="Arial" panose="020B0604020202020204" pitchFamily="34" charset="0"/>
              <a:buChar char="•"/>
            </a:pPr>
            <a:r>
              <a:rPr lang="en-US" sz="2200" b="1" dirty="0"/>
              <a:t>Serbian Specialized Cybercrime Authorities</a:t>
            </a:r>
            <a:r>
              <a:rPr lang="en-US" sz="2200" dirty="0"/>
              <a:t>:</a:t>
            </a:r>
          </a:p>
          <a:p>
            <a:pPr>
              <a:lnSpc>
                <a:spcPct val="90000"/>
              </a:lnSpc>
            </a:pPr>
            <a:endParaRPr lang="en-US" b="1" i="1" dirty="0">
              <a:solidFill>
                <a:srgbClr val="FF0000"/>
              </a:solidFill>
            </a:endParaRPr>
          </a:p>
          <a:p>
            <a:pPr lvl="1">
              <a:lnSpc>
                <a:spcPct val="90000"/>
              </a:lnSpc>
            </a:pPr>
            <a:r>
              <a:rPr lang="en-US" sz="2000" dirty="0"/>
              <a:t>Law on Organization of Competence of Government Authorities in Combating High-Tech Crime:</a:t>
            </a:r>
            <a:endParaRPr lang="sr-Latn-RS" sz="2000" dirty="0"/>
          </a:p>
          <a:p>
            <a:pPr>
              <a:lnSpc>
                <a:spcPct val="90000"/>
              </a:lnSpc>
            </a:pPr>
            <a:endParaRPr lang="en-GB" sz="2000" b="1" i="1" dirty="0">
              <a:solidFill>
                <a:srgbClr val="FF0000"/>
              </a:solidFill>
            </a:endParaRPr>
          </a:p>
          <a:p>
            <a:pPr marL="342900" indent="-342900">
              <a:lnSpc>
                <a:spcPct val="90000"/>
              </a:lnSpc>
              <a:buFont typeface="Calibri" panose="020F0502020204030204" pitchFamily="34" charset="0"/>
              <a:buChar char="‐"/>
            </a:pPr>
            <a:r>
              <a:rPr lang="en-US" b="1" dirty="0"/>
              <a:t>Special Prosecution Office for High-Tech Crime of Serbia</a:t>
            </a:r>
          </a:p>
          <a:p>
            <a:pPr marL="342900" indent="-342900">
              <a:lnSpc>
                <a:spcPct val="90000"/>
              </a:lnSpc>
              <a:buFont typeface="Calibri" panose="020F0502020204030204" pitchFamily="34" charset="0"/>
              <a:buChar char="‐"/>
            </a:pPr>
            <a:endParaRPr lang="en-US" b="1" dirty="0"/>
          </a:p>
          <a:p>
            <a:pPr marL="342900" indent="-342900">
              <a:lnSpc>
                <a:spcPct val="90000"/>
              </a:lnSpc>
              <a:buFont typeface="Calibri" panose="020F0502020204030204" pitchFamily="34" charset="0"/>
              <a:buChar char="‐"/>
            </a:pPr>
            <a:r>
              <a:rPr lang="en-US" b="1" dirty="0"/>
              <a:t>Ministry of Interior – Department for High-Tech Crime</a:t>
            </a:r>
          </a:p>
          <a:p>
            <a:pPr marL="342900" indent="-342900">
              <a:lnSpc>
                <a:spcPct val="90000"/>
              </a:lnSpc>
              <a:buFont typeface="Calibri" panose="020F0502020204030204" pitchFamily="34" charset="0"/>
              <a:buChar char="‐"/>
            </a:pPr>
            <a:endParaRPr lang="en-US" b="1" dirty="0"/>
          </a:p>
          <a:p>
            <a:pPr marL="342900" indent="-342900">
              <a:lnSpc>
                <a:spcPct val="90000"/>
              </a:lnSpc>
              <a:buFont typeface="Calibri" panose="020F0502020204030204" pitchFamily="34" charset="0"/>
              <a:buChar char="‐"/>
            </a:pPr>
            <a:r>
              <a:rPr lang="en-US" b="1" dirty="0"/>
              <a:t>Higher Court in Belgrade – Special Department for High-Tech Crime</a:t>
            </a:r>
          </a:p>
          <a:p>
            <a:pPr marL="342900" indent="-342900">
              <a:lnSpc>
                <a:spcPct val="90000"/>
              </a:lnSpc>
              <a:buFont typeface="Wingdings" pitchFamily="2" charset="2"/>
              <a:buChar char="v"/>
            </a:pPr>
            <a:endParaRPr lang="en-US" sz="2000" b="1" dirty="0">
              <a:solidFill>
                <a:srgbClr val="C00000"/>
              </a:solidFill>
            </a:endParaRPr>
          </a:p>
          <a:p>
            <a:pPr marL="342900" indent="-342900">
              <a:lnSpc>
                <a:spcPct val="90000"/>
              </a:lnSpc>
              <a:buFont typeface="Arial" panose="020B0604020202020204" pitchFamily="34" charset="0"/>
              <a:buChar char="•"/>
            </a:pPr>
            <a:r>
              <a:rPr lang="en-US" sz="2200" b="1" dirty="0">
                <a:solidFill>
                  <a:srgbClr val="C00000"/>
                </a:solidFill>
              </a:rPr>
              <a:t>National wide jurisdiction</a:t>
            </a:r>
          </a:p>
          <a:p>
            <a:pPr marL="342900" indent="-342900">
              <a:lnSpc>
                <a:spcPct val="90000"/>
              </a:lnSpc>
              <a:buFont typeface="Arial" panose="020B0604020202020204" pitchFamily="34" charset="0"/>
              <a:buChar char="•"/>
            </a:pPr>
            <a:r>
              <a:rPr lang="en-US" sz="2200" b="1" dirty="0">
                <a:solidFill>
                  <a:srgbClr val="C00000"/>
                </a:solidFill>
              </a:rPr>
              <a:t>24/7 Contact Points</a:t>
            </a:r>
            <a:endParaRPr lang="sr-Latn-RS" sz="2200" b="1" dirty="0">
              <a:solidFill>
                <a:srgbClr val="C00000"/>
              </a:solidFill>
            </a:endParaRPr>
          </a:p>
        </p:txBody>
      </p:sp>
      <p:pic>
        <p:nvPicPr>
          <p:cNvPr id="16" name="Picture 9">
            <a:extLst>
              <a:ext uri="{FF2B5EF4-FFF2-40B4-BE49-F238E27FC236}">
                <a16:creationId xmlns:a16="http://schemas.microsoft.com/office/drawing/2014/main" id="{BC739C73-B47D-6E40-BCEF-2ED6B34534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0093" y="2659537"/>
            <a:ext cx="3024336" cy="214779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a:extLst>
              <a:ext uri="{FF2B5EF4-FFF2-40B4-BE49-F238E27FC236}">
                <a16:creationId xmlns:a16="http://schemas.microsoft.com/office/drawing/2014/main" id="{25C016E3-F709-4F24-B6BC-6233B551D78C}"/>
              </a:ext>
            </a:extLst>
          </p:cNvPr>
          <p:cNvSpPr/>
          <p:nvPr/>
        </p:nvSpPr>
        <p:spPr>
          <a:xfrm>
            <a:off x="2145792" y="86491"/>
            <a:ext cx="69982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cs typeface="ＭＳ Ｐゴシック" charset="0"/>
              </a:rPr>
              <a:t>Some International </a:t>
            </a:r>
          </a:p>
          <a:p>
            <a:pPr algn="r">
              <a:lnSpc>
                <a:spcPct val="80000"/>
              </a:lnSpc>
            </a:pPr>
            <a:r>
              <a:rPr lang="en-GB" sz="3200" dirty="0">
                <a:latin typeface="Verdana" panose="020B0604030504040204" pitchFamily="34" charset="0"/>
                <a:ea typeface="Verdana" panose="020B0604030504040204" pitchFamily="34" charset="0"/>
                <a:cs typeface="ＭＳ Ｐゴシック" charset="0"/>
              </a:rPr>
              <a:t>Experiences</a:t>
            </a:r>
            <a:endParaRPr lang="en-GB" sz="3200" dirty="0">
              <a:latin typeface="Verdana" panose="020B0604030504040204" pitchFamily="34" charset="0"/>
              <a:ea typeface="Verdana" panose="020B0604030504040204" pitchFamily="34" charset="0"/>
            </a:endParaRPr>
          </a:p>
        </p:txBody>
      </p:sp>
      <p:sp>
        <p:nvSpPr>
          <p:cNvPr id="19" name="Slide Number Placeholder 1">
            <a:extLst>
              <a:ext uri="{FF2B5EF4-FFF2-40B4-BE49-F238E27FC236}">
                <a16:creationId xmlns:a16="http://schemas.microsoft.com/office/drawing/2014/main" id="{5669B7C1-DDFC-443C-97AD-B20715C8A6E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24</a:t>
            </a:fld>
            <a:endParaRPr lang="en-GB" dirty="0"/>
          </a:p>
        </p:txBody>
      </p:sp>
    </p:spTree>
    <p:extLst>
      <p:ext uri="{BB962C8B-B14F-4D97-AF65-F5344CB8AC3E}">
        <p14:creationId xmlns:p14="http://schemas.microsoft.com/office/powerpoint/2010/main" val="6279288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094569"/>
            <a:ext cx="4572000" cy="5693866"/>
          </a:xfrm>
          <a:prstGeom prst="rect">
            <a:avLst/>
          </a:prstGeom>
        </p:spPr>
        <p:txBody>
          <a:bodyPr>
            <a:spAutoFit/>
          </a:bodyPr>
          <a:lstStyle/>
          <a:p>
            <a:pPr marL="342900" indent="-342900">
              <a:buFont typeface="Arial" panose="020B0604020202020204" pitchFamily="34" charset="0"/>
              <a:buChar char="•"/>
            </a:pPr>
            <a:r>
              <a:rPr lang="en-US" sz="2000" b="1" dirty="0"/>
              <a:t>Substantive Law jurisdiction</a:t>
            </a:r>
            <a:r>
              <a:rPr lang="en-US" sz="2000" dirty="0"/>
              <a:t>:</a:t>
            </a:r>
          </a:p>
          <a:p>
            <a:pPr marL="342900" indent="-342900">
              <a:buFont typeface="Wingdings" pitchFamily="2" charset="2"/>
              <a:buChar char="Ø"/>
            </a:pPr>
            <a:endParaRPr lang="en-US" sz="2000" dirty="0"/>
          </a:p>
          <a:p>
            <a:pPr lvl="1" algn="just"/>
            <a:r>
              <a:rPr lang="en-US" sz="1900" b="1" dirty="0"/>
              <a:t>Criminal offences against security of computer data </a:t>
            </a:r>
            <a:r>
              <a:rPr lang="en-US" sz="1900" dirty="0"/>
              <a:t>defined by Criminal Code of the Republic of Serbia;</a:t>
            </a:r>
          </a:p>
          <a:p>
            <a:pPr lvl="1" algn="just"/>
            <a:endParaRPr lang="en-GB" sz="1900" dirty="0"/>
          </a:p>
          <a:p>
            <a:pPr lvl="1" algn="just"/>
            <a:r>
              <a:rPr lang="en-US" sz="1900" b="1" dirty="0"/>
              <a:t>Criminal offences against intellectual property</a:t>
            </a:r>
            <a:r>
              <a:rPr lang="en-US" sz="1900" dirty="0"/>
              <a:t>, property, commerce and industry and legal traffic which are committed by using as object or tool of committing the offence, computers, computer networks, computer data, including their products in tangible or electronic form, and  the number of items of copyrighted works is over </a:t>
            </a:r>
            <a:r>
              <a:rPr lang="en-US" sz="1900" dirty="0">
                <a:solidFill>
                  <a:srgbClr val="C00000"/>
                </a:solidFill>
              </a:rPr>
              <a:t>2000</a:t>
            </a:r>
            <a:r>
              <a:rPr lang="en-US" sz="1900" dirty="0"/>
              <a:t>, or the amount of the actual damage is over </a:t>
            </a:r>
            <a:r>
              <a:rPr lang="en-US" sz="1900" dirty="0">
                <a:solidFill>
                  <a:srgbClr val="C00000"/>
                </a:solidFill>
              </a:rPr>
              <a:t>1.000.000,00</a:t>
            </a:r>
            <a:r>
              <a:rPr lang="en-US" sz="1900" dirty="0"/>
              <a:t> dinars</a:t>
            </a:r>
            <a:r>
              <a:rPr lang="sr-Latn-RS" sz="1900" dirty="0"/>
              <a:t> (</a:t>
            </a:r>
            <a:r>
              <a:rPr lang="sr-Latn-RS" sz="1900" dirty="0" err="1"/>
              <a:t>aprox</a:t>
            </a:r>
            <a:r>
              <a:rPr lang="sr-Latn-RS" sz="1900" dirty="0"/>
              <a:t>. 10.000 EU or 14.000 USD)</a:t>
            </a:r>
            <a:r>
              <a:rPr lang="en-US" sz="1900" dirty="0"/>
              <a:t>;</a:t>
            </a:r>
          </a:p>
          <a:p>
            <a:pPr lvl="0"/>
            <a:endParaRPr lang="en-GB" sz="2000" dirty="0"/>
          </a:p>
        </p:txBody>
      </p:sp>
      <p:sp>
        <p:nvSpPr>
          <p:cNvPr id="5" name="Rectangle 4">
            <a:extLst>
              <a:ext uri="{FF2B5EF4-FFF2-40B4-BE49-F238E27FC236}">
                <a16:creationId xmlns:a16="http://schemas.microsoft.com/office/drawing/2014/main" id="{9BB1715F-37D8-114B-8A1C-06F403579EED}"/>
              </a:ext>
            </a:extLst>
          </p:cNvPr>
          <p:cNvSpPr/>
          <p:nvPr/>
        </p:nvSpPr>
        <p:spPr>
          <a:xfrm>
            <a:off x="4572000" y="1718120"/>
            <a:ext cx="4572000" cy="2139047"/>
          </a:xfrm>
          <a:prstGeom prst="rect">
            <a:avLst/>
          </a:prstGeom>
        </p:spPr>
        <p:txBody>
          <a:bodyPr>
            <a:spAutoFit/>
          </a:bodyPr>
          <a:lstStyle/>
          <a:p>
            <a:pPr lvl="1" algn="just"/>
            <a:r>
              <a:rPr lang="en-US" sz="1900" b="1" dirty="0"/>
              <a:t>Criminal offences against freedom and rights of man and citizen, gender freedoms, public order and peace, Constitutional system and security</a:t>
            </a:r>
            <a:r>
              <a:rPr lang="en-US" sz="1900" dirty="0"/>
              <a:t>, which can be considered by the way of commitment or used tools as cyber-crime.</a:t>
            </a:r>
            <a:endParaRPr lang="en-GB" sz="1900" dirty="0"/>
          </a:p>
        </p:txBody>
      </p:sp>
      <p:sp>
        <p:nvSpPr>
          <p:cNvPr id="12" name="Rectangle 11">
            <a:extLst>
              <a:ext uri="{FF2B5EF4-FFF2-40B4-BE49-F238E27FC236}">
                <a16:creationId xmlns:a16="http://schemas.microsoft.com/office/drawing/2014/main" id="{740DB3E5-7DC9-4D20-8BEA-A6AE50E0CA90}"/>
              </a:ext>
            </a:extLst>
          </p:cNvPr>
          <p:cNvSpPr/>
          <p:nvPr/>
        </p:nvSpPr>
        <p:spPr>
          <a:xfrm>
            <a:off x="2145792" y="86491"/>
            <a:ext cx="69982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cs typeface="ＭＳ Ｐゴシック" charset="0"/>
              </a:rPr>
              <a:t>Some International </a:t>
            </a:r>
          </a:p>
          <a:p>
            <a:pPr algn="r">
              <a:lnSpc>
                <a:spcPct val="80000"/>
              </a:lnSpc>
            </a:pPr>
            <a:r>
              <a:rPr lang="en-GB" sz="3200" dirty="0">
                <a:latin typeface="Verdana" panose="020B0604030504040204" pitchFamily="34" charset="0"/>
                <a:ea typeface="Verdana" panose="020B0604030504040204" pitchFamily="34" charset="0"/>
                <a:cs typeface="ＭＳ Ｐゴシック" charset="0"/>
              </a:rPr>
              <a:t>Experiences</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a16="http://schemas.microsoft.com/office/drawing/2014/main" id="{A4F045DA-01A2-44B1-89AD-7D69CB224E5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25</a:t>
            </a:fld>
            <a:endParaRPr lang="en-GB" dirty="0"/>
          </a:p>
        </p:txBody>
      </p:sp>
    </p:spTree>
    <p:extLst>
      <p:ext uri="{BB962C8B-B14F-4D97-AF65-F5344CB8AC3E}">
        <p14:creationId xmlns:p14="http://schemas.microsoft.com/office/powerpoint/2010/main" val="11362727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2" name="Table 11">
            <a:extLst>
              <a:ext uri="{FF2B5EF4-FFF2-40B4-BE49-F238E27FC236}">
                <a16:creationId xmlns:a16="http://schemas.microsoft.com/office/drawing/2014/main" id="{957CE092-810E-F442-BEE8-9F447233709C}"/>
              </a:ext>
            </a:extLst>
          </p:cNvPr>
          <p:cNvGraphicFramePr>
            <a:graphicFrameLocks noGrp="1"/>
          </p:cNvGraphicFramePr>
          <p:nvPr>
            <p:extLst>
              <p:ext uri="{D42A27DB-BD31-4B8C-83A1-F6EECF244321}">
                <p14:modId xmlns:p14="http://schemas.microsoft.com/office/powerpoint/2010/main" val="1000586121"/>
              </p:ext>
            </p:extLst>
          </p:nvPr>
        </p:nvGraphicFramePr>
        <p:xfrm>
          <a:off x="350442" y="1528015"/>
          <a:ext cx="8443113" cy="4974485"/>
        </p:xfrm>
        <a:graphic>
          <a:graphicData uri="http://schemas.openxmlformats.org/drawingml/2006/table">
            <a:tbl>
              <a:tblPr>
                <a:tableStyleId>{5C22544A-7EE6-4342-B048-85BDC9FD1C3A}</a:tableStyleId>
              </a:tblPr>
              <a:tblGrid>
                <a:gridCol w="971545">
                  <a:extLst>
                    <a:ext uri="{9D8B030D-6E8A-4147-A177-3AD203B41FA5}">
                      <a16:colId xmlns:a16="http://schemas.microsoft.com/office/drawing/2014/main" val="521900256"/>
                    </a:ext>
                  </a:extLst>
                </a:gridCol>
                <a:gridCol w="1405427">
                  <a:extLst>
                    <a:ext uri="{9D8B030D-6E8A-4147-A177-3AD203B41FA5}">
                      <a16:colId xmlns:a16="http://schemas.microsoft.com/office/drawing/2014/main" val="1932740328"/>
                    </a:ext>
                  </a:extLst>
                </a:gridCol>
                <a:gridCol w="1406013">
                  <a:extLst>
                    <a:ext uri="{9D8B030D-6E8A-4147-A177-3AD203B41FA5}">
                      <a16:colId xmlns:a16="http://schemas.microsoft.com/office/drawing/2014/main" val="2130989019"/>
                    </a:ext>
                  </a:extLst>
                </a:gridCol>
                <a:gridCol w="1054216">
                  <a:extLst>
                    <a:ext uri="{9D8B030D-6E8A-4147-A177-3AD203B41FA5}">
                      <a16:colId xmlns:a16="http://schemas.microsoft.com/office/drawing/2014/main" val="3155338217"/>
                    </a:ext>
                  </a:extLst>
                </a:gridCol>
                <a:gridCol w="1931362">
                  <a:extLst>
                    <a:ext uri="{9D8B030D-6E8A-4147-A177-3AD203B41FA5}">
                      <a16:colId xmlns:a16="http://schemas.microsoft.com/office/drawing/2014/main" val="1851680803"/>
                    </a:ext>
                  </a:extLst>
                </a:gridCol>
                <a:gridCol w="1674550">
                  <a:extLst>
                    <a:ext uri="{9D8B030D-6E8A-4147-A177-3AD203B41FA5}">
                      <a16:colId xmlns:a16="http://schemas.microsoft.com/office/drawing/2014/main" val="2428747307"/>
                    </a:ext>
                  </a:extLst>
                </a:gridCol>
              </a:tblGrid>
              <a:tr h="218800">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spcBef>
                          <a:spcPts val="0"/>
                        </a:spcBef>
                        <a:spcAft>
                          <a:spcPts val="0"/>
                        </a:spcAft>
                      </a:pPr>
                      <a:r>
                        <a:rPr lang="en-GB"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rowSpan="3">
                  <a:txBody>
                    <a:bodyPr/>
                    <a:lstStyle/>
                    <a:p>
                      <a:pPr marL="0" marR="0">
                        <a:spcBef>
                          <a:spcPts val="0"/>
                        </a:spcBef>
                        <a:spcAft>
                          <a:spcPts val="0"/>
                        </a:spcAft>
                      </a:pPr>
                      <a:r>
                        <a:rPr lang="en-GB" sz="1500" b="1" dirty="0">
                          <a:effectLst/>
                        </a:rPr>
                        <a:t>Percentage change</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extLst>
                  <a:ext uri="{0D108BD9-81ED-4DB2-BD59-A6C34878D82A}">
                    <a16:rowId xmlns:a16="http://schemas.microsoft.com/office/drawing/2014/main" val="686915019"/>
                  </a:ext>
                </a:extLst>
              </a:tr>
              <a:tr h="430832">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a:effectLst/>
                        </a:rPr>
                        <a:t>Known Perpetrators</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a:effectLst/>
                        </a:rPr>
                        <a:t>Unknown Perpetrators</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endParaRPr lang="en-GB" sz="1500" b="1">
                        <a:effectLst/>
                      </a:endParaRPr>
                    </a:p>
                    <a:p>
                      <a:pPr marL="0" marR="0" algn="ctr">
                        <a:spcBef>
                          <a:spcPts val="0"/>
                        </a:spcBef>
                        <a:spcAft>
                          <a:spcPts val="0"/>
                        </a:spcAft>
                      </a:pPr>
                      <a:r>
                        <a:rPr lang="en-GB" sz="1500" b="1">
                          <a:effectLst/>
                        </a:rPr>
                        <a:t>Events</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endParaRPr lang="en-GB" sz="1500" b="1">
                        <a:effectLst/>
                      </a:endParaRPr>
                    </a:p>
                    <a:p>
                      <a:pPr marL="0" marR="0" algn="ctr">
                        <a:spcBef>
                          <a:spcPts val="0"/>
                        </a:spcBef>
                        <a:spcAft>
                          <a:spcPts val="0"/>
                        </a:spcAft>
                      </a:pPr>
                      <a:r>
                        <a:rPr lang="en-GB" sz="1500" b="1">
                          <a:effectLst/>
                        </a:rPr>
                        <a:t>Total number of cases</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vMerge="1">
                  <a:txBody>
                    <a:bodyPr/>
                    <a:lstStyle/>
                    <a:p>
                      <a:endParaRPr lang="en-US"/>
                    </a:p>
                  </a:txBody>
                  <a:tcPr/>
                </a:tc>
                <a:extLst>
                  <a:ext uri="{0D108BD9-81ED-4DB2-BD59-A6C34878D82A}">
                    <a16:rowId xmlns:a16="http://schemas.microsoft.com/office/drawing/2014/main" val="646027251"/>
                  </a:ext>
                </a:extLst>
              </a:tr>
              <a:tr h="218800">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vMerge="1">
                  <a:txBody>
                    <a:bodyPr/>
                    <a:lstStyle/>
                    <a:p>
                      <a:endParaRPr lang="en-US"/>
                    </a:p>
                  </a:txBody>
                  <a:tcPr/>
                </a:tc>
                <a:extLst>
                  <a:ext uri="{0D108BD9-81ED-4DB2-BD59-A6C34878D82A}">
                    <a16:rowId xmlns:a16="http://schemas.microsoft.com/office/drawing/2014/main" val="888555996"/>
                  </a:ext>
                </a:extLst>
              </a:tr>
              <a:tr h="218800">
                <a:tc>
                  <a:txBody>
                    <a:bodyPr/>
                    <a:lstStyle/>
                    <a:p>
                      <a:pPr marL="0" marR="0" algn="ctr">
                        <a:spcBef>
                          <a:spcPts val="0"/>
                        </a:spcBef>
                        <a:spcAft>
                          <a:spcPts val="0"/>
                        </a:spcAft>
                      </a:pPr>
                      <a:r>
                        <a:rPr lang="en-GB" sz="1500" b="1">
                          <a:effectLst/>
                        </a:rPr>
                        <a:t>2006</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19</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19</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929646753"/>
                  </a:ext>
                </a:extLst>
              </a:tr>
              <a:tr h="218800">
                <a:tc>
                  <a:txBody>
                    <a:bodyPr/>
                    <a:lstStyle/>
                    <a:p>
                      <a:pPr marL="0" marR="0" algn="ctr">
                        <a:spcBef>
                          <a:spcPts val="0"/>
                        </a:spcBef>
                        <a:spcAft>
                          <a:spcPts val="0"/>
                        </a:spcAft>
                      </a:pPr>
                      <a:r>
                        <a:rPr lang="en-GB" sz="1500" b="1">
                          <a:effectLst/>
                        </a:rPr>
                        <a:t>2007</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75</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154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+710,53%</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2000179711"/>
                  </a:ext>
                </a:extLst>
              </a:tr>
              <a:tr h="0">
                <a:tc>
                  <a:txBody>
                    <a:bodyPr/>
                    <a:lstStyle/>
                    <a:p>
                      <a:pPr marL="0" marR="0" algn="ctr">
                        <a:spcBef>
                          <a:spcPts val="0"/>
                        </a:spcBef>
                        <a:spcAft>
                          <a:spcPts val="0"/>
                        </a:spcAft>
                      </a:pPr>
                      <a:r>
                        <a:rPr lang="en-GB" sz="1500" b="1">
                          <a:effectLst/>
                        </a:rPr>
                        <a:t>2008</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184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+19,48%</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369200216"/>
                  </a:ext>
                </a:extLst>
              </a:tr>
              <a:tr h="218800">
                <a:tc>
                  <a:txBody>
                    <a:bodyPr/>
                    <a:lstStyle/>
                    <a:p>
                      <a:pPr marL="0" marR="0" algn="ctr">
                        <a:spcBef>
                          <a:spcPts val="0"/>
                        </a:spcBef>
                        <a:spcAft>
                          <a:spcPts val="0"/>
                        </a:spcAft>
                      </a:pPr>
                      <a:r>
                        <a:rPr lang="en-GB" sz="1500" b="1">
                          <a:effectLst/>
                        </a:rPr>
                        <a:t>2009</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91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42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247</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+34,24%</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395899619"/>
                  </a:ext>
                </a:extLst>
              </a:tr>
              <a:tr h="218800">
                <a:tc>
                  <a:txBody>
                    <a:bodyPr/>
                    <a:lstStyle/>
                    <a:p>
                      <a:pPr marL="0" marR="0" algn="ctr">
                        <a:spcBef>
                          <a:spcPts val="0"/>
                        </a:spcBef>
                        <a:spcAft>
                          <a:spcPts val="0"/>
                        </a:spcAft>
                      </a:pPr>
                      <a:r>
                        <a:rPr lang="en-GB" sz="1500" b="1">
                          <a:effectLst/>
                        </a:rPr>
                        <a:t>2010</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dirty="0">
                          <a:effectLst/>
                        </a:rPr>
                        <a:t>13</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443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572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+131,58%</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3605786941"/>
                  </a:ext>
                </a:extLst>
              </a:tr>
              <a:tr h="218800">
                <a:tc>
                  <a:txBody>
                    <a:bodyPr/>
                    <a:lstStyle/>
                    <a:p>
                      <a:pPr marL="0" marR="0" algn="ctr">
                        <a:spcBef>
                          <a:spcPts val="0"/>
                        </a:spcBef>
                        <a:spcAft>
                          <a:spcPts val="0"/>
                        </a:spcAft>
                      </a:pPr>
                      <a:r>
                        <a:rPr lang="en-GB" sz="1500" b="1">
                          <a:effectLst/>
                        </a:rPr>
                        <a:t>2011</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502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660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+15,38%</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856193860"/>
                  </a:ext>
                </a:extLst>
              </a:tr>
              <a:tr h="218800">
                <a:tc>
                  <a:txBody>
                    <a:bodyPr/>
                    <a:lstStyle/>
                    <a:p>
                      <a:pPr marL="0" marR="0" algn="ctr">
                        <a:spcBef>
                          <a:spcPts val="0"/>
                        </a:spcBef>
                        <a:spcAft>
                          <a:spcPts val="0"/>
                        </a:spcAft>
                      </a:pPr>
                      <a:r>
                        <a:rPr lang="en-GB" sz="1500" b="1">
                          <a:effectLst/>
                        </a:rPr>
                        <a:t>2012</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dirty="0">
                          <a:effectLst/>
                        </a:rPr>
                        <a:t>114</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65</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609</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788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+19,39%</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297533818"/>
                  </a:ext>
                </a:extLst>
              </a:tr>
              <a:tr h="218800">
                <a:tc>
                  <a:txBody>
                    <a:bodyPr/>
                    <a:lstStyle/>
                    <a:p>
                      <a:pPr marL="0" marR="0" algn="ctr">
                        <a:spcBef>
                          <a:spcPts val="0"/>
                        </a:spcBef>
                        <a:spcAft>
                          <a:spcPts val="0"/>
                        </a:spcAft>
                      </a:pPr>
                      <a:r>
                        <a:rPr lang="en-GB" sz="1500" b="1">
                          <a:effectLst/>
                        </a:rPr>
                        <a:t>2013</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160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243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558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961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+21,95%</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572343064"/>
                  </a:ext>
                </a:extLst>
              </a:tr>
              <a:tr h="218800">
                <a:tc>
                  <a:txBody>
                    <a:bodyPr/>
                    <a:lstStyle/>
                    <a:p>
                      <a:pPr marL="0" marR="0" algn="ctr">
                        <a:spcBef>
                          <a:spcPts val="0"/>
                        </a:spcBef>
                        <a:spcAft>
                          <a:spcPts val="0"/>
                        </a:spcAft>
                      </a:pPr>
                      <a:r>
                        <a:rPr lang="en-GB" sz="1500" b="1">
                          <a:effectLst/>
                        </a:rPr>
                        <a:t>2014</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294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352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770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1416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+48,07%</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3179969046"/>
                  </a:ext>
                </a:extLst>
              </a:tr>
              <a:tr h="218800">
                <a:tc>
                  <a:txBody>
                    <a:bodyPr/>
                    <a:lstStyle/>
                    <a:p>
                      <a:pPr marL="0" marR="0" algn="ctr">
                        <a:spcBef>
                          <a:spcPts val="0"/>
                        </a:spcBef>
                        <a:spcAft>
                          <a:spcPts val="0"/>
                        </a:spcAft>
                      </a:pPr>
                      <a:r>
                        <a:rPr lang="en-GB" sz="1500" b="1">
                          <a:effectLst/>
                        </a:rPr>
                        <a:t>2015</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198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570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1306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2074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+45,74%</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096356066"/>
                  </a:ext>
                </a:extLst>
              </a:tr>
              <a:tr h="334238">
                <a:tc>
                  <a:txBody>
                    <a:bodyPr/>
                    <a:lstStyle/>
                    <a:p>
                      <a:pPr marL="0" marR="0" algn="ctr">
                        <a:spcBef>
                          <a:spcPts val="0"/>
                        </a:spcBef>
                        <a:spcAft>
                          <a:spcPts val="0"/>
                        </a:spcAft>
                      </a:pPr>
                      <a:r>
                        <a:rPr lang="en-GB" sz="1500" b="1">
                          <a:effectLst/>
                        </a:rPr>
                        <a:t>2016</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240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580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1237</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2057</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-0,82%</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775860703"/>
                  </a:ext>
                </a:extLst>
              </a:tr>
              <a:tr h="334238">
                <a:tc>
                  <a:txBody>
                    <a:bodyPr/>
                    <a:lstStyle/>
                    <a:p>
                      <a:pPr marL="0" marR="0" algn="ctr">
                        <a:spcBef>
                          <a:spcPts val="0"/>
                        </a:spcBef>
                        <a:spcAft>
                          <a:spcPts val="0"/>
                        </a:spcAft>
                      </a:pPr>
                      <a:r>
                        <a:rPr lang="en-GB" sz="1500" b="1">
                          <a:effectLst/>
                        </a:rPr>
                        <a:t>2017</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213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945</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1213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2371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+15,26%</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921055562"/>
                  </a:ext>
                </a:extLst>
              </a:tr>
              <a:tr h="334238">
                <a:tc>
                  <a:txBody>
                    <a:bodyPr/>
                    <a:lstStyle/>
                    <a:p>
                      <a:pPr marL="0" marR="0" algn="ctr">
                        <a:spcBef>
                          <a:spcPts val="0"/>
                        </a:spcBef>
                        <a:spcAft>
                          <a:spcPts val="0"/>
                        </a:spcAft>
                      </a:pPr>
                      <a:r>
                        <a:rPr lang="en-GB" sz="1500" b="1">
                          <a:effectLst/>
                        </a:rPr>
                        <a:t>2018</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322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1306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1394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3022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+27,46%</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714234863"/>
                  </a:ext>
                </a:extLst>
              </a:tr>
              <a:tr h="334238">
                <a:tc>
                  <a:txBody>
                    <a:bodyPr/>
                    <a:lstStyle/>
                    <a:p>
                      <a:pPr marL="0" marR="0" algn="ctr">
                        <a:spcBef>
                          <a:spcPts val="0"/>
                        </a:spcBef>
                        <a:spcAft>
                          <a:spcPts val="0"/>
                        </a:spcAft>
                      </a:pPr>
                      <a:r>
                        <a:rPr lang="en-GB" sz="1500" b="1">
                          <a:solidFill>
                            <a:schemeClr val="tx1"/>
                          </a:solidFill>
                          <a:effectLst/>
                        </a:rPr>
                        <a:t>2019</a:t>
                      </a:r>
                      <a:endParaRPr lang="en-US" sz="15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320</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1409</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2079</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3808</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solidFill>
                            <a:schemeClr val="tx1"/>
                          </a:solidFill>
                          <a:effectLst/>
                        </a:rPr>
                        <a:t>+23,42%</a:t>
                      </a:r>
                      <a:endParaRPr lang="en-US" sz="15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1406338166"/>
                  </a:ext>
                </a:extLst>
              </a:tr>
              <a:tr h="334238">
                <a:tc>
                  <a:txBody>
                    <a:bodyPr/>
                    <a:lstStyle/>
                    <a:p>
                      <a:pPr marL="0" marR="0" algn="ctr">
                        <a:spcBef>
                          <a:spcPts val="0"/>
                        </a:spcBef>
                        <a:spcAft>
                          <a:spcPts val="0"/>
                        </a:spcAft>
                      </a:pPr>
                      <a:r>
                        <a:rPr lang="en-GB" sz="1500" b="1">
                          <a:solidFill>
                            <a:srgbClr val="FF0000"/>
                          </a:solidFill>
                          <a:effectLst/>
                        </a:rPr>
                        <a:t>Total</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a:solidFill>
                            <a:srgbClr val="FF0000"/>
                          </a:solidFill>
                          <a:effectLst/>
                        </a:rPr>
                        <a:t>2402</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a:solidFill>
                            <a:srgbClr val="FF0000"/>
                          </a:solidFill>
                          <a:effectLst/>
                        </a:rPr>
                        <a:t>5578</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US" sz="1500" b="1">
                          <a:solidFill>
                            <a:srgbClr val="FF0000"/>
                          </a:solidFill>
                          <a:effectLst/>
                        </a:rPr>
                        <a:t>10353</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a:solidFill>
                            <a:srgbClr val="FF0000"/>
                          </a:solidFill>
                          <a:effectLst/>
                        </a:rPr>
                        <a:t>18303</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solidFill>
                            <a:srgbClr val="FF0000"/>
                          </a:solidFill>
                          <a:effectLst/>
                        </a:rPr>
                        <a:t>+ 1111,68%</a:t>
                      </a:r>
                      <a:endParaRPr lang="en-US" sz="15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val="767984445"/>
                  </a:ext>
                </a:extLst>
              </a:tr>
            </a:tbl>
          </a:graphicData>
        </a:graphic>
      </p:graphicFrame>
      <p:sp>
        <p:nvSpPr>
          <p:cNvPr id="16" name="Title 1">
            <a:extLst>
              <a:ext uri="{FF2B5EF4-FFF2-40B4-BE49-F238E27FC236}">
                <a16:creationId xmlns:a16="http://schemas.microsoft.com/office/drawing/2014/main" id="{C8C9B4F2-5ECC-744F-B5CF-CACB59199E76}"/>
              </a:ext>
            </a:extLst>
          </p:cNvPr>
          <p:cNvSpPr txBox="1">
            <a:spLocks/>
          </p:cNvSpPr>
          <p:nvPr/>
        </p:nvSpPr>
        <p:spPr>
          <a:xfrm>
            <a:off x="1924726" y="1027493"/>
            <a:ext cx="5478779" cy="377617"/>
          </a:xfrm>
          <a:prstGeom prst="rect">
            <a:avLst/>
          </a:prstGeom>
        </p:spPr>
        <p:txBody>
          <a:bodyPr>
            <a:noAutofit/>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r>
              <a:rPr lang="sr-Latn-RS" sz="2000" b="1" dirty="0" err="1">
                <a:latin typeface="Arial" panose="020B0604020202020204" pitchFamily="34" charset="0"/>
                <a:cs typeface="Arial" panose="020B0604020202020204" pitchFamily="34" charset="0"/>
              </a:rPr>
              <a:t>Special</a:t>
            </a:r>
            <a:r>
              <a:rPr lang="sr-Latn-RS" sz="2000" b="1" dirty="0">
                <a:latin typeface="Arial" panose="020B0604020202020204" pitchFamily="34" charset="0"/>
                <a:cs typeface="Arial" panose="020B0604020202020204" pitchFamily="34" charset="0"/>
              </a:rPr>
              <a:t> </a:t>
            </a:r>
            <a:r>
              <a:rPr lang="sr-Latn-RS" sz="2000" b="1" dirty="0" err="1">
                <a:latin typeface="Arial" panose="020B0604020202020204" pitchFamily="34" charset="0"/>
                <a:cs typeface="Arial" panose="020B0604020202020204" pitchFamily="34" charset="0"/>
              </a:rPr>
              <a:t>Prosecution</a:t>
            </a:r>
            <a:r>
              <a:rPr lang="sr-Latn-RS" sz="2000" b="1" dirty="0">
                <a:latin typeface="Arial" panose="020B0604020202020204" pitchFamily="34" charset="0"/>
                <a:cs typeface="Arial" panose="020B0604020202020204" pitchFamily="34" charset="0"/>
              </a:rPr>
              <a:t> </a:t>
            </a:r>
            <a:r>
              <a:rPr lang="sr-Latn-RS" sz="2000" b="1" dirty="0" err="1">
                <a:latin typeface="Arial" panose="020B0604020202020204" pitchFamily="34" charset="0"/>
                <a:cs typeface="Arial" panose="020B0604020202020204" pitchFamily="34" charset="0"/>
              </a:rPr>
              <a:t>Annual</a:t>
            </a:r>
            <a:r>
              <a:rPr lang="sr-Latn-RS" sz="2000" b="1" dirty="0">
                <a:latin typeface="Arial" panose="020B0604020202020204" pitchFamily="34" charset="0"/>
                <a:cs typeface="Arial" panose="020B0604020202020204" pitchFamily="34" charset="0"/>
              </a:rPr>
              <a:t> </a:t>
            </a:r>
            <a:r>
              <a:rPr lang="sr-Latn-RS" sz="2000" b="1" dirty="0" err="1">
                <a:latin typeface="Arial" panose="020B0604020202020204" pitchFamily="34" charset="0"/>
                <a:cs typeface="Arial" panose="020B0604020202020204" pitchFamily="34" charset="0"/>
              </a:rPr>
              <a:t>Statistics</a:t>
            </a:r>
            <a:endParaRPr lang="sr-Latn-RS" sz="2000" b="1" dirty="0">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F8AC3B46-040C-43AB-B4CA-ADBDB5EBFD2D}"/>
              </a:ext>
            </a:extLst>
          </p:cNvPr>
          <p:cNvSpPr/>
          <p:nvPr/>
        </p:nvSpPr>
        <p:spPr>
          <a:xfrm>
            <a:off x="2145792" y="86491"/>
            <a:ext cx="69982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cs typeface="ＭＳ Ｐゴシック" charset="0"/>
              </a:rPr>
              <a:t>Some International </a:t>
            </a:r>
          </a:p>
          <a:p>
            <a:pPr algn="r">
              <a:lnSpc>
                <a:spcPct val="80000"/>
              </a:lnSpc>
            </a:pPr>
            <a:r>
              <a:rPr lang="en-GB" sz="3200" dirty="0">
                <a:latin typeface="Verdana" panose="020B0604030504040204" pitchFamily="34" charset="0"/>
                <a:ea typeface="Verdana" panose="020B0604030504040204" pitchFamily="34" charset="0"/>
                <a:cs typeface="ＭＳ Ｐゴシック" charset="0"/>
              </a:rPr>
              <a:t>Experiences</a:t>
            </a:r>
            <a:endParaRPr lang="en-GB" sz="3200" dirty="0">
              <a:latin typeface="Verdana" panose="020B0604030504040204" pitchFamily="34" charset="0"/>
              <a:ea typeface="Verdana" panose="020B0604030504040204" pitchFamily="34" charset="0"/>
            </a:endParaRPr>
          </a:p>
        </p:txBody>
      </p:sp>
      <p:sp>
        <p:nvSpPr>
          <p:cNvPr id="20" name="Slide Number Placeholder 1">
            <a:extLst>
              <a:ext uri="{FF2B5EF4-FFF2-40B4-BE49-F238E27FC236}">
                <a16:creationId xmlns:a16="http://schemas.microsoft.com/office/drawing/2014/main" id="{E93966FB-F426-43B7-A443-65BABF4E1C37}"/>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26</a:t>
            </a:fld>
            <a:endParaRPr lang="en-GB" dirty="0"/>
          </a:p>
        </p:txBody>
      </p:sp>
    </p:spTree>
    <p:extLst>
      <p:ext uri="{BB962C8B-B14F-4D97-AF65-F5344CB8AC3E}">
        <p14:creationId xmlns:p14="http://schemas.microsoft.com/office/powerpoint/2010/main" val="1933438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094569"/>
            <a:ext cx="4572000" cy="4524315"/>
          </a:xfrm>
          <a:prstGeom prst="rect">
            <a:avLst/>
          </a:prstGeom>
        </p:spPr>
        <p:txBody>
          <a:bodyPr>
            <a:spAutoFit/>
          </a:bodyPr>
          <a:lstStyle/>
          <a:p>
            <a:pPr marL="342900" indent="-342900">
              <a:buFont typeface="Arial" panose="020B0604020202020204" pitchFamily="34" charset="0"/>
              <a:buChar char="•"/>
            </a:pPr>
            <a:r>
              <a:rPr lang="en-US" sz="2400" b="1" dirty="0"/>
              <a:t>Prevailing cybercrime forms</a:t>
            </a:r>
            <a:r>
              <a:rPr lang="en-US" sz="2400" dirty="0"/>
              <a:t>:</a:t>
            </a:r>
          </a:p>
          <a:p>
            <a:pPr marL="342900" indent="-342900">
              <a:buFont typeface="Wingdings" pitchFamily="2" charset="2"/>
              <a:buChar char="Ø"/>
            </a:pPr>
            <a:endParaRPr lang="en-US" sz="2000" dirty="0"/>
          </a:p>
          <a:p>
            <a:pPr lvl="1"/>
            <a:r>
              <a:rPr lang="en-GB" sz="2000" dirty="0"/>
              <a:t>According to the number of reported known perpetrators in the period from 2014 to 2018, </a:t>
            </a:r>
            <a:r>
              <a:rPr lang="en-GB" sz="2000" b="1" dirty="0"/>
              <a:t>the most frequent high-tech crimes are:</a:t>
            </a:r>
          </a:p>
          <a:p>
            <a:pPr marL="342900" indent="-342900">
              <a:buFont typeface="Wingdings" pitchFamily="2" charset="2"/>
              <a:buChar char="ü"/>
            </a:pPr>
            <a:endParaRPr lang="en-GB" sz="2000" b="1" dirty="0"/>
          </a:p>
          <a:p>
            <a:pPr marL="800100" lvl="1" indent="-342900">
              <a:buFont typeface="Calibri" panose="020F0502020204030204" pitchFamily="34" charset="0"/>
              <a:buChar char="‐"/>
            </a:pPr>
            <a:r>
              <a:rPr lang="en-GB" b="1" dirty="0"/>
              <a:t>Endangerment of safety under Art. 138 CC; </a:t>
            </a:r>
          </a:p>
          <a:p>
            <a:pPr marL="800100" lvl="1" indent="-342900">
              <a:buFont typeface="Calibri" panose="020F0502020204030204" pitchFamily="34" charset="0"/>
              <a:buChar char="‐"/>
            </a:pPr>
            <a:endParaRPr lang="en-GB" b="1" dirty="0"/>
          </a:p>
          <a:p>
            <a:pPr marL="800100" lvl="1" indent="-342900">
              <a:buFont typeface="Calibri" panose="020F0502020204030204" pitchFamily="34" charset="0"/>
              <a:buChar char="‐"/>
            </a:pPr>
            <a:r>
              <a:rPr lang="en-GB" b="1" dirty="0"/>
              <a:t>Showing, procuring and possession of Pornographic Material and Juvenile Pornography under Art. 185 CC;</a:t>
            </a:r>
          </a:p>
          <a:p>
            <a:pPr lvl="1"/>
            <a:endParaRPr lang="en-GB" b="1" dirty="0"/>
          </a:p>
          <a:p>
            <a:pPr marL="800100" lvl="1" indent="-342900">
              <a:buFont typeface="Calibri" panose="020F0502020204030204" pitchFamily="34" charset="0"/>
              <a:buChar char="‐"/>
            </a:pPr>
            <a:r>
              <a:rPr lang="en-GB" b="1" dirty="0"/>
              <a:t>Fraud under Art. 208 CC.</a:t>
            </a:r>
          </a:p>
        </p:txBody>
      </p:sp>
      <p:pic>
        <p:nvPicPr>
          <p:cNvPr id="12" name="Content Placeholder 9">
            <a:extLst>
              <a:ext uri="{FF2B5EF4-FFF2-40B4-BE49-F238E27FC236}">
                <a16:creationId xmlns:a16="http://schemas.microsoft.com/office/drawing/2014/main" id="{C83D5202-D8DF-D340-BBFB-C1A9FC962F09}"/>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4660522" y="1448970"/>
            <a:ext cx="4407278" cy="3960059"/>
          </a:xfrm>
          <a:prstGeom prst="rect">
            <a:avLst/>
          </a:prstGeom>
        </p:spPr>
      </p:pic>
      <p:sp>
        <p:nvSpPr>
          <p:cNvPr id="16" name="Rectangle 15">
            <a:extLst>
              <a:ext uri="{FF2B5EF4-FFF2-40B4-BE49-F238E27FC236}">
                <a16:creationId xmlns:a16="http://schemas.microsoft.com/office/drawing/2014/main" id="{E2301448-7728-4BB4-8521-8C4FB5809C84}"/>
              </a:ext>
            </a:extLst>
          </p:cNvPr>
          <p:cNvSpPr/>
          <p:nvPr/>
        </p:nvSpPr>
        <p:spPr>
          <a:xfrm>
            <a:off x="2145792" y="86491"/>
            <a:ext cx="69982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cs typeface="ＭＳ Ｐゴシック" charset="0"/>
              </a:rPr>
              <a:t>Some International </a:t>
            </a:r>
          </a:p>
          <a:p>
            <a:pPr algn="r">
              <a:lnSpc>
                <a:spcPct val="80000"/>
              </a:lnSpc>
            </a:pPr>
            <a:r>
              <a:rPr lang="en-GB" sz="3200" dirty="0">
                <a:latin typeface="Verdana" panose="020B0604030504040204" pitchFamily="34" charset="0"/>
                <a:ea typeface="Verdana" panose="020B0604030504040204" pitchFamily="34" charset="0"/>
                <a:cs typeface="ＭＳ Ｐゴシック" charset="0"/>
              </a:rPr>
              <a:t>Experiences</a:t>
            </a:r>
            <a:endParaRPr lang="en-GB" sz="3200" dirty="0">
              <a:latin typeface="Verdana" panose="020B0604030504040204" pitchFamily="34" charset="0"/>
              <a:ea typeface="Verdana" panose="020B0604030504040204" pitchFamily="34" charset="0"/>
            </a:endParaRPr>
          </a:p>
        </p:txBody>
      </p:sp>
      <p:sp>
        <p:nvSpPr>
          <p:cNvPr id="19" name="Slide Number Placeholder 1">
            <a:extLst>
              <a:ext uri="{FF2B5EF4-FFF2-40B4-BE49-F238E27FC236}">
                <a16:creationId xmlns:a16="http://schemas.microsoft.com/office/drawing/2014/main" id="{A0CD22BA-465D-4D83-A1AE-0D350E40CC8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27</a:t>
            </a:fld>
            <a:endParaRPr lang="en-GB" dirty="0"/>
          </a:p>
        </p:txBody>
      </p:sp>
    </p:spTree>
    <p:extLst>
      <p:ext uri="{BB962C8B-B14F-4D97-AF65-F5344CB8AC3E}">
        <p14:creationId xmlns:p14="http://schemas.microsoft.com/office/powerpoint/2010/main" val="31795225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28</a:t>
            </a:fld>
            <a:endParaRPr lang="en-GB" dirty="0"/>
          </a:p>
        </p:txBody>
      </p:sp>
    </p:spTree>
    <p:extLst>
      <p:ext uri="{BB962C8B-B14F-4D97-AF65-F5344CB8AC3E}">
        <p14:creationId xmlns:p14="http://schemas.microsoft.com/office/powerpoint/2010/main" val="29370719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89" y="4156754"/>
            <a:ext cx="8525021" cy="496161"/>
          </a:xfrm>
          <a:prstGeom prst="rect">
            <a:avLst/>
          </a:prstGeom>
        </p:spPr>
        <p:txBody>
          <a:bodyPr wrap="square">
            <a:spAutoFit/>
          </a:bodyPr>
          <a:lstStyle/>
          <a:p>
            <a:pPr>
              <a:lnSpc>
                <a:spcPct val="80000"/>
              </a:lnSpc>
            </a:pPr>
            <a:r>
              <a:rPr lang="en-GB" sz="3200" b="1" dirty="0">
                <a:ea typeface="ＭＳ Ｐゴシック" charset="0"/>
                <a:cs typeface="ＭＳ Ｐゴシック" charset="0"/>
              </a:rPr>
              <a:t>Domestic Experiences</a:t>
            </a:r>
          </a:p>
        </p:txBody>
      </p:sp>
      <p:sp>
        <p:nvSpPr>
          <p:cNvPr id="11" name="Text Placeholder 2">
            <a:extLst>
              <a:ext uri="{FF2B5EF4-FFF2-40B4-BE49-F238E27FC236}">
                <a16:creationId xmlns:a16="http://schemas.microsoft.com/office/drawing/2014/main" id="{0E8DC93E-3AF5-48B0-A439-9C9523ABE00C}"/>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Overview of Cybercrime Investigation</a:t>
            </a:r>
          </a:p>
        </p:txBody>
      </p:sp>
      <p:sp>
        <p:nvSpPr>
          <p:cNvPr id="12" name="Slide Number Placeholder 1">
            <a:extLst>
              <a:ext uri="{FF2B5EF4-FFF2-40B4-BE49-F238E27FC236}">
                <a16:creationId xmlns:a16="http://schemas.microsoft.com/office/drawing/2014/main" id="{CA271922-A3BA-4963-9FBD-AA7A36BC801E}"/>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29</a:t>
            </a:fld>
            <a:endParaRPr lang="en-GB" dirty="0"/>
          </a:p>
        </p:txBody>
      </p:sp>
      <p:sp>
        <p:nvSpPr>
          <p:cNvPr id="16" name="Rectangle 15">
            <a:extLst>
              <a:ext uri="{FF2B5EF4-FFF2-40B4-BE49-F238E27FC236}">
                <a16:creationId xmlns:a16="http://schemas.microsoft.com/office/drawing/2014/main" id="{85C55953-C1D9-41D8-83CC-88FE952062F2}"/>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a:latin typeface="Verdana" panose="020B0604030504040204" pitchFamily="34" charset="0"/>
                <a:ea typeface="Verdana" panose="020B0604030504040204" pitchFamily="34" charset="0"/>
                <a:cs typeface="ＭＳ Ｐゴシック" charset="0"/>
              </a:rPr>
              <a:t>Part Four</a:t>
            </a:r>
          </a:p>
        </p:txBody>
      </p:sp>
    </p:spTree>
    <p:extLst>
      <p:ext uri="{BB962C8B-B14F-4D97-AF65-F5344CB8AC3E}">
        <p14:creationId xmlns:p14="http://schemas.microsoft.com/office/powerpoint/2010/main" val="731303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3</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Session Objectives</a:t>
            </a:r>
          </a:p>
        </p:txBody>
      </p:sp>
      <p:sp>
        <p:nvSpPr>
          <p:cNvPr id="5" name="Rectangle 4">
            <a:extLst>
              <a:ext uri="{FF2B5EF4-FFF2-40B4-BE49-F238E27FC236}">
                <a16:creationId xmlns:a16="http://schemas.microsoft.com/office/drawing/2014/main" id="{7FA81925-418B-D44C-9255-2AEBBFBC0ADA}"/>
              </a:ext>
            </a:extLst>
          </p:cNvPr>
          <p:cNvSpPr/>
          <p:nvPr/>
        </p:nvSpPr>
        <p:spPr>
          <a:xfrm>
            <a:off x="106706" y="1327587"/>
            <a:ext cx="5842990" cy="4827155"/>
          </a:xfrm>
          <a:prstGeom prst="rect">
            <a:avLst/>
          </a:prstGeom>
        </p:spPr>
        <p:txBody>
          <a:bodyPr wrap="square">
            <a:spAutoFit/>
          </a:bodyPr>
          <a:lstStyle/>
          <a:p>
            <a:pPr marL="342900" indent="-342900">
              <a:lnSpc>
                <a:spcPct val="80000"/>
              </a:lnSpc>
              <a:buFont typeface="Arial" panose="020B0604020202020204" pitchFamily="34" charset="0"/>
              <a:buChar char="•"/>
            </a:pPr>
            <a:r>
              <a:rPr lang="en-US" sz="2400" dirty="0"/>
              <a:t>Understand the legal framework and practical organization of competent cybercrime suppressing and adjudicating authorities </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en-US" sz="2400" dirty="0"/>
              <a:t>Review and understand basic concepts of the cybercrime investigation and roles of the involved authorities</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en-US" sz="2400" dirty="0"/>
              <a:t>Learn about some International experiences regarding specialized authorities' organization and cybercrime investigation</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en-US" sz="2400" dirty="0"/>
              <a:t>Learn about domestic experiences with this regard</a:t>
            </a:r>
          </a:p>
        </p:txBody>
      </p:sp>
      <p:pic>
        <p:nvPicPr>
          <p:cNvPr id="7" name="Picture 6">
            <a:extLst>
              <a:ext uri="{FF2B5EF4-FFF2-40B4-BE49-F238E27FC236}">
                <a16:creationId xmlns:a16="http://schemas.microsoft.com/office/drawing/2014/main"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B62CBDF-0503-4B6A-AB47-E429D51FAE37}"/>
              </a:ext>
            </a:extLst>
          </p:cNvPr>
          <p:cNvSpPr>
            <a:spLocks noGrp="1"/>
          </p:cNvSpPr>
          <p:nvPr>
            <p:ph type="sldNum" sz="quarter" idx="12"/>
          </p:nvPr>
        </p:nvSpPr>
        <p:spPr/>
        <p:txBody>
          <a:bodyPr/>
          <a:lstStyle/>
          <a:p>
            <a:pPr>
              <a:defRPr/>
            </a:pPr>
            <a:fld id="{0E1F2CE5-82EE-4D86-A1BA-A62E2F853B8E}" type="slidenum">
              <a:rPr lang="en-US" smtClean="0"/>
              <a:pPr>
                <a:defRPr/>
              </a:pPr>
              <a:t>30</a:t>
            </a:fld>
            <a:endParaRPr lang="en-US"/>
          </a:p>
        </p:txBody>
      </p:sp>
      <p:sp>
        <p:nvSpPr>
          <p:cNvPr id="3" name="Rectangle 2">
            <a:extLst>
              <a:ext uri="{FF2B5EF4-FFF2-40B4-BE49-F238E27FC236}">
                <a16:creationId xmlns:a16="http://schemas.microsoft.com/office/drawing/2014/main" id="{97C84118-0E87-4799-BF3D-9AF135590FCE}"/>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a:latin typeface="Verdana" panose="020B0604030504040204" pitchFamily="34" charset="0"/>
                <a:ea typeface="Verdana" panose="020B0604030504040204" pitchFamily="34" charset="0"/>
                <a:cs typeface="ＭＳ Ｐゴシック" charset="0"/>
              </a:rPr>
              <a:t>Domestic Experiences</a:t>
            </a:r>
          </a:p>
        </p:txBody>
      </p:sp>
    </p:spTree>
    <p:extLst>
      <p:ext uri="{BB962C8B-B14F-4D97-AF65-F5344CB8AC3E}">
        <p14:creationId xmlns:p14="http://schemas.microsoft.com/office/powerpoint/2010/main" val="26456587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31</a:t>
            </a:fld>
            <a:endParaRPr lang="en-GB" dirty="0"/>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en-US" sz="2400" dirty="0">
                <a:solidFill>
                  <a:schemeClr val="tx1">
                    <a:lumMod val="65000"/>
                    <a:lumOff val="35000"/>
                  </a:schemeClr>
                </a:solidFill>
                <a:latin typeface="+mj-lt"/>
              </a:rPr>
              <a:t>Insert poll questions here:</a:t>
            </a:r>
          </a:p>
        </p:txBody>
      </p:sp>
      <p:sp>
        <p:nvSpPr>
          <p:cNvPr id="9" name="TextBox 8">
            <a:extLst>
              <a:ext uri="{FF2B5EF4-FFF2-40B4-BE49-F238E27FC236}">
                <a16:creationId xmlns:a16="http://schemas.microsoft.com/office/drawing/2014/main" id="{08ECDF7C-815B-41D8-B138-D5734008F203}"/>
              </a:ext>
            </a:extLst>
          </p:cNvPr>
          <p:cNvSpPr txBox="1"/>
          <p:nvPr/>
        </p:nvSpPr>
        <p:spPr>
          <a:xfrm>
            <a:off x="588963" y="5644130"/>
            <a:ext cx="8030032" cy="461665"/>
          </a:xfrm>
          <a:prstGeom prst="rect">
            <a:avLst/>
          </a:prstGeom>
          <a:solidFill>
            <a:schemeClr val="tx1">
              <a:lumMod val="65000"/>
              <a:lumOff val="35000"/>
            </a:schemeClr>
          </a:solidFill>
        </p:spPr>
        <p:txBody>
          <a:bodyPr wrap="square" rtlCol="0">
            <a:spAutoFit/>
          </a:bodyPr>
          <a:lstStyle/>
          <a:p>
            <a:pPr algn="ctr"/>
            <a:r>
              <a:rPr lang="en-GB" sz="2400" dirty="0">
                <a:solidFill>
                  <a:schemeClr val="bg1"/>
                </a:solidFill>
                <a:latin typeface="+mj-lt"/>
              </a:rPr>
              <a:t>Insert the correct answer</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2828835"/>
            <a:ext cx="8030032" cy="1200329"/>
          </a:xfrm>
          <a:prstGeom prst="rect">
            <a:avLst/>
          </a:prstGeom>
          <a:solidFill>
            <a:srgbClr val="F08A34"/>
          </a:solidFill>
        </p:spPr>
        <p:txBody>
          <a:bodyPr wrap="square" rtlCol="0">
            <a:spAutoFit/>
          </a:bodyPr>
          <a:lstStyle/>
          <a:p>
            <a:pPr marL="1828800" lvl="3" indent="-457200">
              <a:buFontTx/>
              <a:buAutoNum type="alphaUcPeriod"/>
            </a:pPr>
            <a:r>
              <a:rPr lang="en-GB" sz="2400" dirty="0">
                <a:solidFill>
                  <a:schemeClr val="bg1"/>
                </a:solidFill>
                <a:latin typeface="+mj-lt"/>
              </a:rPr>
              <a:t>Insert option</a:t>
            </a:r>
          </a:p>
          <a:p>
            <a:pPr marL="1828800" lvl="3" indent="-457200">
              <a:buFontTx/>
              <a:buAutoNum type="alphaUcPeriod"/>
            </a:pPr>
            <a:r>
              <a:rPr lang="en-GB" sz="2400" dirty="0">
                <a:solidFill>
                  <a:schemeClr val="bg1"/>
                </a:solidFill>
                <a:latin typeface="+mj-lt"/>
              </a:rPr>
              <a:t>Insert option</a:t>
            </a:r>
          </a:p>
          <a:p>
            <a:pPr marL="1828800" lvl="3" indent="-457200">
              <a:buAutoNum type="alphaUcPeriod"/>
            </a:pPr>
            <a:r>
              <a:rPr lang="en-GB" sz="2400" dirty="0">
                <a:solidFill>
                  <a:schemeClr val="bg1"/>
                </a:solidFill>
                <a:latin typeface="+mj-lt"/>
              </a:rPr>
              <a:t>Insert option</a:t>
            </a:r>
          </a:p>
        </p:txBody>
      </p:sp>
    </p:spTree>
    <p:extLst>
      <p:ext uri="{BB962C8B-B14F-4D97-AF65-F5344CB8AC3E}">
        <p14:creationId xmlns:p14="http://schemas.microsoft.com/office/powerpoint/2010/main" val="3765895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32</a:t>
            </a:fld>
            <a:endParaRPr lang="en-GB" dirty="0"/>
          </a:p>
        </p:txBody>
      </p:sp>
    </p:spTree>
    <p:extLst>
      <p:ext uri="{BB962C8B-B14F-4D97-AF65-F5344CB8AC3E}">
        <p14:creationId xmlns:p14="http://schemas.microsoft.com/office/powerpoint/2010/main" val="38050370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90" y="4156754"/>
            <a:ext cx="8525021" cy="496161"/>
          </a:xfrm>
          <a:prstGeom prst="rect">
            <a:avLst/>
          </a:prstGeom>
        </p:spPr>
        <p:txBody>
          <a:bodyPr wrap="square">
            <a:spAutoFit/>
          </a:bodyPr>
          <a:lstStyle/>
          <a:p>
            <a:pPr eaLnBrk="1" hangingPunct="1">
              <a:lnSpc>
                <a:spcPct val="80000"/>
              </a:lnSpc>
            </a:pPr>
            <a:r>
              <a:rPr lang="en-GB" sz="3200" b="1" dirty="0">
                <a:ea typeface="ＭＳ Ｐゴシック" charset="0"/>
              </a:rPr>
              <a:t>Summary</a:t>
            </a:r>
            <a:endParaRPr lang="en-GB" sz="3200" b="1" dirty="0"/>
          </a:p>
        </p:txBody>
      </p:sp>
      <p:sp>
        <p:nvSpPr>
          <p:cNvPr id="11" name="Text Placeholder 2">
            <a:extLst>
              <a:ext uri="{FF2B5EF4-FFF2-40B4-BE49-F238E27FC236}">
                <a16:creationId xmlns:a16="http://schemas.microsoft.com/office/drawing/2014/main" id="{9E62ED27-6515-43BC-964E-5A11EEDF3631}"/>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Overview of Cybercrime Investigation</a:t>
            </a:r>
          </a:p>
        </p:txBody>
      </p:sp>
      <p:sp>
        <p:nvSpPr>
          <p:cNvPr id="16" name="Rectangle 15">
            <a:extLst>
              <a:ext uri="{FF2B5EF4-FFF2-40B4-BE49-F238E27FC236}">
                <a16:creationId xmlns:a16="http://schemas.microsoft.com/office/drawing/2014/main" id="{298D1100-463D-47ED-9471-5769898F0B9B}"/>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a:latin typeface="Verdana" panose="020B0604030504040204" pitchFamily="34" charset="0"/>
                <a:ea typeface="Verdana" panose="020B0604030504040204" pitchFamily="34" charset="0"/>
                <a:cs typeface="ＭＳ Ｐゴシック" charset="0"/>
              </a:rPr>
              <a:t>Part Five</a:t>
            </a:r>
          </a:p>
        </p:txBody>
      </p:sp>
      <p:sp>
        <p:nvSpPr>
          <p:cNvPr id="15" name="Slide Number Placeholder 1">
            <a:extLst>
              <a:ext uri="{FF2B5EF4-FFF2-40B4-BE49-F238E27FC236}">
                <a16:creationId xmlns:a16="http://schemas.microsoft.com/office/drawing/2014/main" id="{AE295D31-09B2-4DA4-BE7C-7577B0AF6951}"/>
              </a:ext>
            </a:extLst>
          </p:cNvPr>
          <p:cNvSpPr>
            <a:spLocks noGrp="1"/>
          </p:cNvSpPr>
          <p:nvPr>
            <p:ph type="sldNum" sz="quarter" idx="12"/>
          </p:nvPr>
        </p:nvSpPr>
        <p:spPr>
          <a:xfrm>
            <a:off x="7086600" y="6588125"/>
            <a:ext cx="2057400" cy="285810"/>
          </a:xfrm>
        </p:spPr>
        <p:txBody>
          <a:bodyPr/>
          <a:lstStyle/>
          <a:p>
            <a:pPr>
              <a:defRPr/>
            </a:pPr>
            <a:fld id="{0E1F2CE5-82EE-4D86-A1BA-A62E2F853B8E}" type="slidenum">
              <a:rPr lang="en-US" smtClean="0"/>
              <a:pPr>
                <a:defRPr/>
              </a:pPr>
              <a:t>33</a:t>
            </a:fld>
            <a:endParaRPr lang="en-US"/>
          </a:p>
        </p:txBody>
      </p:sp>
    </p:spTree>
    <p:extLst>
      <p:ext uri="{BB962C8B-B14F-4D97-AF65-F5344CB8AC3E}">
        <p14:creationId xmlns:p14="http://schemas.microsoft.com/office/powerpoint/2010/main" val="41676915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34</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Session Objectives</a:t>
            </a:r>
          </a:p>
        </p:txBody>
      </p:sp>
      <p:sp>
        <p:nvSpPr>
          <p:cNvPr id="5" name="Rectangle 4">
            <a:extLst>
              <a:ext uri="{FF2B5EF4-FFF2-40B4-BE49-F238E27FC236}">
                <a16:creationId xmlns:a16="http://schemas.microsoft.com/office/drawing/2014/main" id="{7FA81925-418B-D44C-9255-2AEBBFBC0ADA}"/>
              </a:ext>
            </a:extLst>
          </p:cNvPr>
          <p:cNvSpPr/>
          <p:nvPr/>
        </p:nvSpPr>
        <p:spPr>
          <a:xfrm>
            <a:off x="106706" y="1327587"/>
            <a:ext cx="5842990" cy="4827155"/>
          </a:xfrm>
          <a:prstGeom prst="rect">
            <a:avLst/>
          </a:prstGeom>
        </p:spPr>
        <p:txBody>
          <a:bodyPr wrap="square">
            <a:spAutoFit/>
          </a:bodyPr>
          <a:lstStyle/>
          <a:p>
            <a:pPr marL="342900" indent="-342900">
              <a:lnSpc>
                <a:spcPct val="80000"/>
              </a:lnSpc>
              <a:buFont typeface="Arial" panose="020B0604020202020204" pitchFamily="34" charset="0"/>
              <a:buChar char="•"/>
            </a:pPr>
            <a:r>
              <a:rPr lang="en-US" sz="2400" dirty="0"/>
              <a:t>Understand the legal framework and practical organization of competent cybercrime suppressing and adjudicating authorities </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en-US" sz="2400" dirty="0"/>
              <a:t>Review and understand basic concepts of the cybercrime investigation and roles of the involved authorities</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en-US" sz="2400" dirty="0"/>
              <a:t>Learn about some International experiences regarding specialized authorities' organization and cybercrime investigation</a:t>
            </a:r>
          </a:p>
          <a:p>
            <a:pPr marL="342900" indent="-342900">
              <a:lnSpc>
                <a:spcPct val="80000"/>
              </a:lnSpc>
              <a:buFont typeface="Arial" panose="020B0604020202020204" pitchFamily="34" charset="0"/>
              <a:buChar char="•"/>
            </a:pPr>
            <a:endParaRPr lang="en-US" sz="2400" dirty="0"/>
          </a:p>
          <a:p>
            <a:pPr marL="342900" indent="-342900">
              <a:lnSpc>
                <a:spcPct val="80000"/>
              </a:lnSpc>
              <a:buFont typeface="Arial" panose="020B0604020202020204" pitchFamily="34" charset="0"/>
              <a:buChar char="•"/>
            </a:pPr>
            <a:r>
              <a:rPr lang="en-US" sz="2400" dirty="0"/>
              <a:t>Learn about domestic experiences with this regard</a:t>
            </a:r>
          </a:p>
        </p:txBody>
      </p:sp>
      <p:pic>
        <p:nvPicPr>
          <p:cNvPr id="7" name="Picture 6">
            <a:extLst>
              <a:ext uri="{FF2B5EF4-FFF2-40B4-BE49-F238E27FC236}">
                <a16:creationId xmlns:a16="http://schemas.microsoft.com/office/drawing/2014/main"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29946920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35</a:t>
            </a:fld>
            <a:endParaRPr lang="en-GB" dirty="0"/>
          </a:p>
        </p:txBody>
      </p:sp>
    </p:spTree>
    <p:extLst>
      <p:ext uri="{BB962C8B-B14F-4D97-AF65-F5344CB8AC3E}">
        <p14:creationId xmlns:p14="http://schemas.microsoft.com/office/powerpoint/2010/main" val="3732646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90093"/>
            <a:ext cx="2133600" cy="267907"/>
          </a:xfrm>
        </p:spPr>
        <p:txBody>
          <a:bodyPr/>
          <a:lstStyle/>
          <a:p>
            <a:fld id="{B517EF97-6CC0-48A9-BC0E-433EC7B55211}" type="slidenum">
              <a:rPr lang="en-GB" smtClean="0"/>
              <a:pPr/>
              <a:t>4</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a:latin typeface="Verdana" panose="020B0604030504040204" pitchFamily="34" charset="0"/>
                <a:ea typeface="Verdana" panose="020B0604030504040204" pitchFamily="34" charset="0"/>
                <a:cs typeface="ＭＳ Ｐゴシック" charset="0"/>
              </a:rPr>
              <a:t>Part One</a:t>
            </a:r>
          </a:p>
        </p:txBody>
      </p:sp>
      <p:sp>
        <p:nvSpPr>
          <p:cNvPr id="5" name="Rectangle 4">
            <a:extLst>
              <a:ext uri="{FF2B5EF4-FFF2-40B4-BE49-F238E27FC236}">
                <a16:creationId xmlns:a16="http://schemas.microsoft.com/office/drawing/2014/main" id="{7FA81925-418B-D44C-9255-2AEBBFBC0ADA}"/>
              </a:ext>
            </a:extLst>
          </p:cNvPr>
          <p:cNvSpPr/>
          <p:nvPr/>
        </p:nvSpPr>
        <p:spPr>
          <a:xfrm>
            <a:off x="469146" y="4115732"/>
            <a:ext cx="8933934" cy="597087"/>
          </a:xfrm>
          <a:prstGeom prst="rect">
            <a:avLst/>
          </a:prstGeom>
        </p:spPr>
        <p:txBody>
          <a:bodyPr wrap="square">
            <a:spAutoFit/>
          </a:bodyPr>
          <a:lstStyle/>
          <a:p>
            <a:pPr>
              <a:lnSpc>
                <a:spcPct val="80000"/>
              </a:lnSpc>
            </a:pPr>
            <a:r>
              <a:rPr lang="en-GB" sz="4000" b="1" dirty="0">
                <a:latin typeface="+mj-lt"/>
                <a:ea typeface="+mj-ea"/>
                <a:cs typeface="+mj-cs"/>
              </a:rPr>
              <a:t>Competent Cybercrime Authorities</a:t>
            </a:r>
          </a:p>
        </p:txBody>
      </p:sp>
      <p:sp>
        <p:nvSpPr>
          <p:cNvPr id="16" name="Text Placeholder 2">
            <a:extLst>
              <a:ext uri="{FF2B5EF4-FFF2-40B4-BE49-F238E27FC236}">
                <a16:creationId xmlns:a16="http://schemas.microsoft.com/office/drawing/2014/main" id="{E52496FD-2590-461B-B606-089876CCC4C3}"/>
              </a:ext>
            </a:extLst>
          </p:cNvPr>
          <p:cNvSpPr txBox="1">
            <a:spLocks/>
          </p:cNvSpPr>
          <p:nvPr/>
        </p:nvSpPr>
        <p:spPr>
          <a:xfrm>
            <a:off x="469146" y="376580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Overview of Cybercrime Investigation</a:t>
            </a:r>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987296" y="95343"/>
            <a:ext cx="715670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Competent Cybercrime </a:t>
            </a:r>
          </a:p>
          <a:p>
            <a:pPr algn="r"/>
            <a:r>
              <a:rPr lang="en-GB" sz="3200" dirty="0">
                <a:latin typeface="Verdana" panose="020B0604030504040204" pitchFamily="34" charset="0"/>
                <a:ea typeface="Verdana" panose="020B0604030504040204" pitchFamily="34" charset="0"/>
              </a:rPr>
              <a:t>Authorities</a:t>
            </a:r>
          </a:p>
        </p:txBody>
      </p:sp>
      <p:sp>
        <p:nvSpPr>
          <p:cNvPr id="5" name="Rectangle 4">
            <a:extLst>
              <a:ext uri="{FF2B5EF4-FFF2-40B4-BE49-F238E27FC236}">
                <a16:creationId xmlns:a16="http://schemas.microsoft.com/office/drawing/2014/main" id="{7FA81925-418B-D44C-9255-2AEBBFBC0ADA}"/>
              </a:ext>
            </a:extLst>
          </p:cNvPr>
          <p:cNvSpPr/>
          <p:nvPr/>
        </p:nvSpPr>
        <p:spPr>
          <a:xfrm>
            <a:off x="238724" y="1258779"/>
            <a:ext cx="4572000" cy="4832092"/>
          </a:xfrm>
          <a:prstGeom prst="rect">
            <a:avLst/>
          </a:prstGeom>
        </p:spPr>
        <p:txBody>
          <a:bodyPr>
            <a:spAutoFit/>
          </a:bodyPr>
          <a:lstStyle/>
          <a:p>
            <a:pPr marL="342900" indent="-342900">
              <a:buFont typeface="Arial" panose="020B0604020202020204" pitchFamily="34" charset="0"/>
              <a:buChar char="•"/>
            </a:pPr>
            <a:r>
              <a:rPr lang="en-GB" sz="2200" b="1" dirty="0">
                <a:solidFill>
                  <a:srgbClr val="C00000"/>
                </a:solidFill>
              </a:rPr>
              <a:t>Question 1</a:t>
            </a:r>
            <a:r>
              <a:rPr lang="en-GB" sz="2200" b="1" dirty="0"/>
              <a:t>: do you have cybercrime authorities in your country them?</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en-GB" sz="2200" b="1" dirty="0">
                <a:solidFill>
                  <a:srgbClr val="C00000"/>
                </a:solidFill>
              </a:rPr>
              <a:t>Question 2</a:t>
            </a:r>
            <a:r>
              <a:rPr lang="en-GB" sz="2200" b="1" dirty="0"/>
              <a:t>: are they specialized or regular?</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en-GB" sz="2200" b="1" dirty="0">
                <a:solidFill>
                  <a:srgbClr val="C00000"/>
                </a:solidFill>
              </a:rPr>
              <a:t>Question 3</a:t>
            </a:r>
            <a:r>
              <a:rPr lang="en-GB" sz="2200" b="1" dirty="0"/>
              <a:t>: what are their competencies?</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en-GB" sz="2200" b="1" dirty="0">
                <a:solidFill>
                  <a:srgbClr val="C00000"/>
                </a:solidFill>
              </a:rPr>
              <a:t>Question 4</a:t>
            </a:r>
            <a:r>
              <a:rPr lang="en-GB" sz="2200" b="1" dirty="0"/>
              <a:t>: what are their capacities?</a:t>
            </a:r>
          </a:p>
          <a:p>
            <a:pPr marL="342900" indent="-342900">
              <a:buFont typeface="Arial" panose="020B0604020202020204" pitchFamily="34" charset="0"/>
              <a:buChar char="•"/>
            </a:pPr>
            <a:endParaRPr lang="en-GB" sz="2200" b="1" dirty="0"/>
          </a:p>
          <a:p>
            <a:pPr marL="342900" indent="-342900">
              <a:buFont typeface="Arial" panose="020B0604020202020204" pitchFamily="34" charset="0"/>
              <a:buChar char="•"/>
            </a:pPr>
            <a:r>
              <a:rPr lang="en-GB" sz="2200" b="1" dirty="0">
                <a:solidFill>
                  <a:srgbClr val="C00000"/>
                </a:solidFill>
              </a:rPr>
              <a:t>Question 5</a:t>
            </a:r>
            <a:r>
              <a:rPr lang="en-GB" sz="2200" b="1" dirty="0"/>
              <a:t>: how they cooperate?</a:t>
            </a:r>
            <a:endParaRPr lang="en-GB" sz="2200" dirty="0"/>
          </a:p>
        </p:txBody>
      </p:sp>
      <p:pic>
        <p:nvPicPr>
          <p:cNvPr id="8" name="Picture 7">
            <a:extLst>
              <a:ext uri="{FF2B5EF4-FFF2-40B4-BE49-F238E27FC236}">
                <a16:creationId xmlns:a16="http://schemas.microsoft.com/office/drawing/2014/main" id="{9B6ED6E4-F5CE-A74A-B50F-CFB3B9C6028F}"/>
              </a:ext>
            </a:extLst>
          </p:cNvPr>
          <p:cNvPicPr>
            <a:picLocks noChangeAspect="1"/>
          </p:cNvPicPr>
          <p:nvPr/>
        </p:nvPicPr>
        <p:blipFill>
          <a:blip r:embed="rId3"/>
          <a:stretch>
            <a:fillRect/>
          </a:stretch>
        </p:blipFill>
        <p:spPr>
          <a:xfrm>
            <a:off x="5264931" y="2496296"/>
            <a:ext cx="3640345" cy="2357058"/>
          </a:xfrm>
          <a:prstGeom prst="rect">
            <a:avLst/>
          </a:prstGeom>
        </p:spPr>
      </p:pic>
      <p:sp>
        <p:nvSpPr>
          <p:cNvPr id="12" name="Slide Number Placeholder 1">
            <a:extLst>
              <a:ext uri="{FF2B5EF4-FFF2-40B4-BE49-F238E27FC236}">
                <a16:creationId xmlns:a16="http://schemas.microsoft.com/office/drawing/2014/main" id="{1E04AAF5-6949-481F-9B8D-6413519025D3}"/>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5</a:t>
            </a:fld>
            <a:endParaRPr lang="en-GB" dirty="0"/>
          </a:p>
        </p:txBody>
      </p:sp>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33728" y="129674"/>
            <a:ext cx="751027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Cybercrime Authorities</a:t>
            </a:r>
          </a:p>
        </p:txBody>
      </p:sp>
      <p:sp>
        <p:nvSpPr>
          <p:cNvPr id="5" name="Rectangle 4">
            <a:extLst>
              <a:ext uri="{FF2B5EF4-FFF2-40B4-BE49-F238E27FC236}">
                <a16:creationId xmlns:a16="http://schemas.microsoft.com/office/drawing/2014/main" id="{7FA81925-418B-D44C-9255-2AEBBFBC0ADA}"/>
              </a:ext>
            </a:extLst>
          </p:cNvPr>
          <p:cNvSpPr/>
          <p:nvPr/>
        </p:nvSpPr>
        <p:spPr>
          <a:xfrm>
            <a:off x="236211" y="1351508"/>
            <a:ext cx="4641870" cy="4154984"/>
          </a:xfrm>
          <a:prstGeom prst="rect">
            <a:avLst/>
          </a:prstGeom>
        </p:spPr>
        <p:txBody>
          <a:bodyPr wrap="square">
            <a:spAutoFit/>
          </a:bodyPr>
          <a:lstStyle/>
          <a:p>
            <a:pPr marL="342900" indent="-342900">
              <a:buFont typeface="Arial" panose="020B0604020202020204" pitchFamily="34" charset="0"/>
              <a:buChar char="•"/>
            </a:pPr>
            <a:r>
              <a:rPr lang="en-GB" sz="2200" b="1" dirty="0"/>
              <a:t>Contemporary legal framework: </a:t>
            </a:r>
          </a:p>
          <a:p>
            <a:pPr marL="342900" indent="-342900">
              <a:buFont typeface="Arial" panose="020B0604020202020204" pitchFamily="34" charset="0"/>
              <a:buChar char="•"/>
            </a:pPr>
            <a:endParaRPr lang="en-GB" sz="2200" b="1" dirty="0"/>
          </a:p>
          <a:p>
            <a:pPr marL="342900" indent="-342900">
              <a:buFont typeface="Calibri" panose="020F0502020204030204" pitchFamily="34" charset="0"/>
              <a:buChar char="‐"/>
            </a:pPr>
            <a:r>
              <a:rPr lang="en-GB" sz="2200" dirty="0"/>
              <a:t>does it recognize and allows existence of cybercrime authorities?</a:t>
            </a:r>
          </a:p>
          <a:p>
            <a:pPr marL="342900" indent="-342900">
              <a:buFont typeface="Calibri" panose="020F0502020204030204" pitchFamily="34" charset="0"/>
              <a:buChar char="‐"/>
            </a:pPr>
            <a:r>
              <a:rPr lang="en-GB" sz="2200" dirty="0"/>
              <a:t>what is the normative level of the regulation?</a:t>
            </a:r>
          </a:p>
          <a:p>
            <a:pPr marL="342900" indent="-342900">
              <a:buFont typeface="Calibri" panose="020F0502020204030204" pitchFamily="34" charset="0"/>
              <a:buChar char="‐"/>
            </a:pPr>
            <a:r>
              <a:rPr lang="en-GB" sz="2200" dirty="0"/>
              <a:t>how well is it familiar with law enforcement, prosecution, courts, defence bar and other criminal proceeding participants?</a:t>
            </a:r>
          </a:p>
          <a:p>
            <a:pPr marL="342900" indent="-342900">
              <a:buFont typeface="Calibri" panose="020F0502020204030204" pitchFamily="34" charset="0"/>
              <a:buChar char="‐"/>
            </a:pPr>
            <a:r>
              <a:rPr lang="en-GB" sz="2200" dirty="0"/>
              <a:t>what are their legal competencies?</a:t>
            </a:r>
          </a:p>
          <a:p>
            <a:pPr marL="342900" indent="-342900">
              <a:buFont typeface="Calibri" panose="020F0502020204030204" pitchFamily="34" charset="0"/>
              <a:buChar char="‐"/>
            </a:pPr>
            <a:r>
              <a:rPr lang="en-GB" sz="2200" dirty="0"/>
              <a:t>what is their real reach?</a:t>
            </a:r>
          </a:p>
        </p:txBody>
      </p:sp>
      <p:pic>
        <p:nvPicPr>
          <p:cNvPr id="6" name="Picture 5">
            <a:extLst>
              <a:ext uri="{FF2B5EF4-FFF2-40B4-BE49-F238E27FC236}">
                <a16:creationId xmlns:a16="http://schemas.microsoft.com/office/drawing/2014/main" id="{87C5E393-1615-8B4E-B367-E167BE5E4087}"/>
              </a:ext>
            </a:extLst>
          </p:cNvPr>
          <p:cNvPicPr>
            <a:picLocks noChangeAspect="1"/>
          </p:cNvPicPr>
          <p:nvPr/>
        </p:nvPicPr>
        <p:blipFill>
          <a:blip r:embed="rId3"/>
          <a:stretch>
            <a:fillRect/>
          </a:stretch>
        </p:blipFill>
        <p:spPr>
          <a:xfrm>
            <a:off x="4623445" y="2719540"/>
            <a:ext cx="4520555" cy="2190083"/>
          </a:xfrm>
          <a:prstGeom prst="rect">
            <a:avLst/>
          </a:prstGeom>
        </p:spPr>
      </p:pic>
      <p:sp>
        <p:nvSpPr>
          <p:cNvPr id="12" name="Slide Number Placeholder 1">
            <a:extLst>
              <a:ext uri="{FF2B5EF4-FFF2-40B4-BE49-F238E27FC236}">
                <a16:creationId xmlns:a16="http://schemas.microsoft.com/office/drawing/2014/main" id="{AAAF0C46-B4B2-49D7-9529-AD237A6BD290}"/>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6</a:t>
            </a:fld>
            <a:endParaRPr lang="en-GB" dirty="0"/>
          </a:p>
        </p:txBody>
      </p:sp>
    </p:spTree>
    <p:extLst>
      <p:ext uri="{BB962C8B-B14F-4D97-AF65-F5344CB8AC3E}">
        <p14:creationId xmlns:p14="http://schemas.microsoft.com/office/powerpoint/2010/main" val="2611132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04416" y="117482"/>
            <a:ext cx="733958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Specialized or Regular</a:t>
            </a:r>
          </a:p>
        </p:txBody>
      </p:sp>
      <p:sp>
        <p:nvSpPr>
          <p:cNvPr id="5" name="Rectangle 4">
            <a:extLst>
              <a:ext uri="{FF2B5EF4-FFF2-40B4-BE49-F238E27FC236}">
                <a16:creationId xmlns:a16="http://schemas.microsoft.com/office/drawing/2014/main" id="{7FA81925-418B-D44C-9255-2AEBBFBC0ADA}"/>
              </a:ext>
            </a:extLst>
          </p:cNvPr>
          <p:cNvSpPr/>
          <p:nvPr/>
        </p:nvSpPr>
        <p:spPr>
          <a:xfrm>
            <a:off x="238448" y="1229258"/>
            <a:ext cx="4384997" cy="5170646"/>
          </a:xfrm>
          <a:prstGeom prst="rect">
            <a:avLst/>
          </a:prstGeom>
        </p:spPr>
        <p:txBody>
          <a:bodyPr wrap="square">
            <a:spAutoFit/>
          </a:bodyPr>
          <a:lstStyle/>
          <a:p>
            <a:pPr marL="342900" indent="-342900">
              <a:buFont typeface="Arial" panose="020B0604020202020204" pitchFamily="34" charset="0"/>
              <a:buChar char="•"/>
            </a:pPr>
            <a:r>
              <a:rPr lang="en-GB" sz="2200" b="1" dirty="0"/>
              <a:t>Contemporary legal framework: </a:t>
            </a:r>
          </a:p>
          <a:p>
            <a:endParaRPr lang="en-GB" sz="2200" b="1" dirty="0"/>
          </a:p>
          <a:p>
            <a:pPr marL="342900" indent="-342900" algn="just">
              <a:buFont typeface="Calibri" panose="020F0502020204030204" pitchFamily="34" charset="0"/>
              <a:buChar char="‐"/>
            </a:pPr>
            <a:r>
              <a:rPr lang="en-GB" sz="2200" dirty="0"/>
              <a:t>if specialized, what is the legal framework?</a:t>
            </a:r>
          </a:p>
          <a:p>
            <a:pPr marL="342900" indent="-342900" algn="just">
              <a:buFont typeface="Calibri" panose="020F0502020204030204" pitchFamily="34" charset="0"/>
              <a:buChar char="‐"/>
            </a:pPr>
            <a:r>
              <a:rPr lang="en-GB" sz="2200" dirty="0"/>
              <a:t>what is the normative level of the regulation?</a:t>
            </a:r>
          </a:p>
          <a:p>
            <a:pPr marL="342900" indent="-342900" algn="just">
              <a:buFont typeface="Calibri" panose="020F0502020204030204" pitchFamily="34" charset="0"/>
              <a:buChar char="‐"/>
            </a:pPr>
            <a:r>
              <a:rPr lang="en-GB" sz="2200" dirty="0"/>
              <a:t>what are their competencies?</a:t>
            </a:r>
          </a:p>
          <a:p>
            <a:pPr marL="342900" indent="-342900" algn="just">
              <a:buFont typeface="Calibri" panose="020F0502020204030204" pitchFamily="34" charset="0"/>
              <a:buChar char="‐"/>
            </a:pPr>
            <a:r>
              <a:rPr lang="en-GB" sz="2200" dirty="0"/>
              <a:t>how are they organized?</a:t>
            </a:r>
          </a:p>
          <a:p>
            <a:pPr marL="342900" indent="-342900" algn="just">
              <a:buFont typeface="Calibri" panose="020F0502020204030204" pitchFamily="34" charset="0"/>
              <a:buChar char="‐"/>
            </a:pPr>
            <a:r>
              <a:rPr lang="en-GB" sz="2200" dirty="0"/>
              <a:t>how well are they familiar with other law enforcement, prosecution, courts etc.?</a:t>
            </a:r>
          </a:p>
          <a:p>
            <a:pPr marL="342900" indent="-342900" algn="just">
              <a:buFont typeface="Calibri" panose="020F0502020204030204" pitchFamily="34" charset="0"/>
              <a:buChar char="‐"/>
            </a:pPr>
            <a:r>
              <a:rPr lang="en-GB" sz="2200" dirty="0"/>
              <a:t>how to contact them?</a:t>
            </a:r>
          </a:p>
          <a:p>
            <a:pPr marL="342900" indent="-342900" algn="just">
              <a:buFont typeface="Calibri" panose="020F0502020204030204" pitchFamily="34" charset="0"/>
              <a:buChar char="‐"/>
            </a:pPr>
            <a:r>
              <a:rPr lang="en-GB" sz="2200" dirty="0"/>
              <a:t>how well are they trained?</a:t>
            </a:r>
          </a:p>
          <a:p>
            <a:pPr marL="342900" indent="-342900" algn="just">
              <a:buFont typeface="Calibri" panose="020F0502020204030204" pitchFamily="34" charset="0"/>
              <a:buChar char="‐"/>
            </a:pPr>
            <a:r>
              <a:rPr lang="en-GB" sz="2200" dirty="0"/>
              <a:t>what are their level of experience?</a:t>
            </a:r>
          </a:p>
        </p:txBody>
      </p:sp>
      <p:pic>
        <p:nvPicPr>
          <p:cNvPr id="6" name="Picture 5">
            <a:extLst>
              <a:ext uri="{FF2B5EF4-FFF2-40B4-BE49-F238E27FC236}">
                <a16:creationId xmlns:a16="http://schemas.microsoft.com/office/drawing/2014/main" id="{87C5E393-1615-8B4E-B367-E167BE5E4087}"/>
              </a:ext>
            </a:extLst>
          </p:cNvPr>
          <p:cNvPicPr>
            <a:picLocks noChangeAspect="1"/>
          </p:cNvPicPr>
          <p:nvPr/>
        </p:nvPicPr>
        <p:blipFill>
          <a:blip r:embed="rId3"/>
          <a:stretch>
            <a:fillRect/>
          </a:stretch>
        </p:blipFill>
        <p:spPr>
          <a:xfrm>
            <a:off x="4623445" y="2719540"/>
            <a:ext cx="4520555" cy="2190083"/>
          </a:xfrm>
          <a:prstGeom prst="rect">
            <a:avLst/>
          </a:prstGeom>
        </p:spPr>
      </p:pic>
      <p:sp>
        <p:nvSpPr>
          <p:cNvPr id="12" name="Slide Number Placeholder 1">
            <a:extLst>
              <a:ext uri="{FF2B5EF4-FFF2-40B4-BE49-F238E27FC236}">
                <a16:creationId xmlns:a16="http://schemas.microsoft.com/office/drawing/2014/main" id="{E49A8BC6-ED03-446D-B47E-70B3DC2694C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7</a:t>
            </a:fld>
            <a:endParaRPr lang="en-GB" dirty="0"/>
          </a:p>
        </p:txBody>
      </p:sp>
    </p:spTree>
    <p:extLst>
      <p:ext uri="{BB962C8B-B14F-4D97-AF65-F5344CB8AC3E}">
        <p14:creationId xmlns:p14="http://schemas.microsoft.com/office/powerpoint/2010/main" val="2316026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Cybercrime Authorities</a:t>
            </a:r>
          </a:p>
          <a:p>
            <a:pPr algn="r"/>
            <a:r>
              <a:rPr lang="en-GB" sz="3200" dirty="0">
                <a:latin typeface="Verdana" panose="020B0604030504040204" pitchFamily="34" charset="0"/>
                <a:ea typeface="Verdana" panose="020B0604030504040204" pitchFamily="34" charset="0"/>
              </a:rPr>
              <a:t>Competencies</a:t>
            </a:r>
          </a:p>
        </p:txBody>
      </p:sp>
      <p:sp>
        <p:nvSpPr>
          <p:cNvPr id="5" name="Rectangle 4">
            <a:extLst>
              <a:ext uri="{FF2B5EF4-FFF2-40B4-BE49-F238E27FC236}">
                <a16:creationId xmlns:a16="http://schemas.microsoft.com/office/drawing/2014/main" id="{7FA81925-418B-D44C-9255-2AEBBFBC0ADA}"/>
              </a:ext>
            </a:extLst>
          </p:cNvPr>
          <p:cNvSpPr/>
          <p:nvPr/>
        </p:nvSpPr>
        <p:spPr>
          <a:xfrm>
            <a:off x="336274" y="1044000"/>
            <a:ext cx="4572000" cy="5509200"/>
          </a:xfrm>
          <a:prstGeom prst="rect">
            <a:avLst/>
          </a:prstGeom>
        </p:spPr>
        <p:txBody>
          <a:bodyPr>
            <a:spAutoFit/>
          </a:bodyPr>
          <a:lstStyle/>
          <a:p>
            <a:pPr marL="342900" indent="-342900">
              <a:buFont typeface="Arial" panose="020B0604020202020204" pitchFamily="34" charset="0"/>
              <a:buChar char="•"/>
            </a:pPr>
            <a:r>
              <a:rPr lang="en-GB" sz="2200" b="1" dirty="0"/>
              <a:t>Lawmakers/Government empowered them to: </a:t>
            </a:r>
          </a:p>
          <a:p>
            <a:pPr marL="342900" indent="-342900" algn="just">
              <a:buFont typeface="Calibri" panose="020F0502020204030204" pitchFamily="34" charset="0"/>
              <a:buChar char="‐"/>
            </a:pPr>
            <a:r>
              <a:rPr lang="en-GB" sz="2200" dirty="0"/>
              <a:t>have specific substantive law jurisdiction?</a:t>
            </a:r>
          </a:p>
          <a:p>
            <a:pPr marL="342900" indent="-342900" algn="just">
              <a:buFont typeface="Calibri" panose="020F0502020204030204" pitchFamily="34" charset="0"/>
              <a:buChar char="‐"/>
            </a:pPr>
            <a:r>
              <a:rPr lang="en-GB" sz="2200" dirty="0"/>
              <a:t>have specific procedural law actions and abilities?</a:t>
            </a:r>
          </a:p>
          <a:p>
            <a:pPr marL="342900" indent="-342900" algn="just">
              <a:buFont typeface="Calibri" panose="020F0502020204030204" pitchFamily="34" charset="0"/>
              <a:buChar char="‐"/>
            </a:pPr>
            <a:r>
              <a:rPr lang="en-GB" sz="2200" dirty="0"/>
              <a:t>have specific Mutual Legal Assistance abilities?</a:t>
            </a:r>
          </a:p>
          <a:p>
            <a:pPr marL="342900" indent="-342900" algn="just">
              <a:buFont typeface="Calibri" panose="020F0502020204030204" pitchFamily="34" charset="0"/>
              <a:buChar char="‐"/>
            </a:pPr>
            <a:r>
              <a:rPr lang="en-GB" sz="2200" dirty="0"/>
              <a:t>have specific organizational setup (departments) and chain of command/responsibility?</a:t>
            </a:r>
          </a:p>
          <a:p>
            <a:pPr marL="342900" indent="-342900" algn="just">
              <a:buFont typeface="Calibri" panose="020F0502020204030204" pitchFamily="34" charset="0"/>
              <a:buChar char="‐"/>
            </a:pPr>
            <a:r>
              <a:rPr lang="en-GB" sz="2200" dirty="0"/>
              <a:t>have specific equipment and premises?</a:t>
            </a:r>
          </a:p>
          <a:p>
            <a:pPr marL="342900" indent="-342900" algn="just">
              <a:buFont typeface="Calibri" panose="020F0502020204030204" pitchFamily="34" charset="0"/>
              <a:buChar char="‐"/>
            </a:pPr>
            <a:r>
              <a:rPr lang="en-GB" sz="2200" dirty="0"/>
              <a:t>have specialized training?</a:t>
            </a:r>
          </a:p>
          <a:p>
            <a:pPr marL="342900" indent="-342900" algn="just">
              <a:buFont typeface="Calibri" panose="020F0502020204030204" pitchFamily="34" charset="0"/>
              <a:buChar char="‐"/>
            </a:pPr>
            <a:r>
              <a:rPr lang="en-GB" sz="2200" dirty="0"/>
              <a:t>have sufficient budget for their activities?</a:t>
            </a:r>
          </a:p>
        </p:txBody>
      </p:sp>
      <p:pic>
        <p:nvPicPr>
          <p:cNvPr id="7" name="Picture 6">
            <a:extLst>
              <a:ext uri="{FF2B5EF4-FFF2-40B4-BE49-F238E27FC236}">
                <a16:creationId xmlns:a16="http://schemas.microsoft.com/office/drawing/2014/main" id="{97B39A65-15A5-884C-8138-1382F4E07198}"/>
              </a:ext>
            </a:extLst>
          </p:cNvPr>
          <p:cNvPicPr>
            <a:picLocks noChangeAspect="1"/>
          </p:cNvPicPr>
          <p:nvPr/>
        </p:nvPicPr>
        <p:blipFill>
          <a:blip r:embed="rId3"/>
          <a:stretch>
            <a:fillRect/>
          </a:stretch>
        </p:blipFill>
        <p:spPr>
          <a:xfrm>
            <a:off x="5010287" y="2660419"/>
            <a:ext cx="3797439" cy="2126566"/>
          </a:xfrm>
          <a:prstGeom prst="rect">
            <a:avLst/>
          </a:prstGeom>
        </p:spPr>
      </p:pic>
      <p:sp>
        <p:nvSpPr>
          <p:cNvPr id="12" name="Slide Number Placeholder 1">
            <a:extLst>
              <a:ext uri="{FF2B5EF4-FFF2-40B4-BE49-F238E27FC236}">
                <a16:creationId xmlns:a16="http://schemas.microsoft.com/office/drawing/2014/main" id="{5845ED87-4604-4B0E-B2FC-DA8406E3AE4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8</a:t>
            </a:fld>
            <a:endParaRPr lang="en-GB" dirty="0"/>
          </a:p>
        </p:txBody>
      </p:sp>
    </p:spTree>
    <p:extLst>
      <p:ext uri="{BB962C8B-B14F-4D97-AF65-F5344CB8AC3E}">
        <p14:creationId xmlns:p14="http://schemas.microsoft.com/office/powerpoint/2010/main" val="1744978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36274" y="1046041"/>
            <a:ext cx="4572000" cy="5509200"/>
          </a:xfrm>
          <a:prstGeom prst="rect">
            <a:avLst/>
          </a:prstGeom>
        </p:spPr>
        <p:txBody>
          <a:bodyPr>
            <a:spAutoFit/>
          </a:bodyPr>
          <a:lstStyle/>
          <a:p>
            <a:pPr marL="342900" indent="-342900">
              <a:buFont typeface="Arial" panose="020B0604020202020204" pitchFamily="34" charset="0"/>
              <a:buChar char="•"/>
            </a:pPr>
            <a:r>
              <a:rPr lang="en-GB" sz="2200" b="1" dirty="0"/>
              <a:t>Organizationally wise: </a:t>
            </a:r>
          </a:p>
          <a:p>
            <a:pPr marL="342900" indent="-342900">
              <a:buFont typeface="Arial" panose="020B0604020202020204" pitchFamily="34" charset="0"/>
              <a:buChar char="•"/>
            </a:pPr>
            <a:endParaRPr lang="en-GB" sz="2200" b="1" dirty="0"/>
          </a:p>
          <a:p>
            <a:pPr marL="342900" indent="-342900" algn="just">
              <a:buFont typeface="Calibri" panose="020F0502020204030204" pitchFamily="34" charset="0"/>
              <a:buChar char="‐"/>
            </a:pPr>
            <a:r>
              <a:rPr lang="en-GB" sz="2200" dirty="0"/>
              <a:t>has law enforcement enough officers, support staff and other human and technical resources at disposal?</a:t>
            </a:r>
          </a:p>
          <a:p>
            <a:pPr marL="342900" indent="-342900" algn="just">
              <a:buFont typeface="Calibri" panose="020F0502020204030204" pitchFamily="34" charset="0"/>
              <a:buChar char="‐"/>
            </a:pPr>
            <a:r>
              <a:rPr lang="en-GB" sz="2200" dirty="0"/>
              <a:t>has prosecution enough prosecutors, advisers and aids, and other resources at disposal?</a:t>
            </a:r>
          </a:p>
          <a:p>
            <a:pPr marL="342900" indent="-342900" algn="just">
              <a:buFont typeface="Calibri" panose="020F0502020204030204" pitchFamily="34" charset="0"/>
              <a:buChar char="‐"/>
            </a:pPr>
            <a:r>
              <a:rPr lang="en-GB" sz="2200" dirty="0"/>
              <a:t>has court chamber/department enough judges, aids and other resources at disposal?</a:t>
            </a:r>
          </a:p>
          <a:p>
            <a:pPr marL="342900" indent="-342900" algn="just">
              <a:buFont typeface="Calibri" panose="020F0502020204030204" pitchFamily="34" charset="0"/>
              <a:buChar char="‐"/>
            </a:pPr>
            <a:r>
              <a:rPr lang="en-GB" sz="2200" dirty="0"/>
              <a:t>is the competent state/government/judiciary overseeing authority ready to support their activities?</a:t>
            </a:r>
          </a:p>
        </p:txBody>
      </p:sp>
      <p:pic>
        <p:nvPicPr>
          <p:cNvPr id="12" name="Picture 11">
            <a:extLst>
              <a:ext uri="{FF2B5EF4-FFF2-40B4-BE49-F238E27FC236}">
                <a16:creationId xmlns:a16="http://schemas.microsoft.com/office/drawing/2014/main" id="{6DC88ADE-144A-BF42-8C7B-E4CC0F23EFBB}"/>
              </a:ext>
            </a:extLst>
          </p:cNvPr>
          <p:cNvPicPr>
            <a:picLocks noChangeAspect="1"/>
          </p:cNvPicPr>
          <p:nvPr/>
        </p:nvPicPr>
        <p:blipFill>
          <a:blip r:embed="rId3"/>
          <a:stretch>
            <a:fillRect/>
          </a:stretch>
        </p:blipFill>
        <p:spPr>
          <a:xfrm>
            <a:off x="5010287" y="2660419"/>
            <a:ext cx="3797439" cy="2126566"/>
          </a:xfrm>
          <a:prstGeom prst="rect">
            <a:avLst/>
          </a:prstGeom>
        </p:spPr>
      </p:pic>
      <p:sp>
        <p:nvSpPr>
          <p:cNvPr id="16" name="Rectangle 15">
            <a:extLst>
              <a:ext uri="{FF2B5EF4-FFF2-40B4-BE49-F238E27FC236}">
                <a16:creationId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Cybercrime Authorities Capacities</a:t>
            </a:r>
          </a:p>
        </p:txBody>
      </p:sp>
      <p:sp>
        <p:nvSpPr>
          <p:cNvPr id="19" name="Slide Number Placeholder 1">
            <a:extLst>
              <a:ext uri="{FF2B5EF4-FFF2-40B4-BE49-F238E27FC236}">
                <a16:creationId xmlns:a16="http://schemas.microsoft.com/office/drawing/2014/main" id="{93F621E1-9ACD-4124-9918-27EDD9426654}"/>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9</a:t>
            </a:fld>
            <a:endParaRPr lang="en-GB" dirty="0"/>
          </a:p>
        </p:txBody>
      </p:sp>
    </p:spTree>
    <p:extLst>
      <p:ext uri="{BB962C8B-B14F-4D97-AF65-F5344CB8AC3E}">
        <p14:creationId xmlns:p14="http://schemas.microsoft.com/office/powerpoint/2010/main" val="326709124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776</TotalTime>
  <Words>3001</Words>
  <Application>Microsoft Office PowerPoint</Application>
  <PresentationFormat>On-screen Show (4:3)</PresentationFormat>
  <Paragraphs>465</Paragraphs>
  <Slides>35</Slides>
  <Notes>23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Arial</vt:lpstr>
      <vt:lpstr>Arial Narrow</vt:lpstr>
      <vt:lpstr>Calibri</vt:lpstr>
      <vt:lpstr>Calibri (heading)</vt:lpstr>
      <vt:lpstr>Calibri Light</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CANDREA Andrei-Stefan</cp:lastModifiedBy>
  <cp:revision>85</cp:revision>
  <dcterms:created xsi:type="dcterms:W3CDTF">2020-10-07T11:36:01Z</dcterms:created>
  <dcterms:modified xsi:type="dcterms:W3CDTF">2020-10-16T14:49:11Z</dcterms:modified>
</cp:coreProperties>
</file>